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58" r:id="rId6"/>
    <p:sldId id="259" r:id="rId7"/>
    <p:sldId id="260" r:id="rId8"/>
    <p:sldId id="261" r:id="rId9"/>
    <p:sldId id="263" r:id="rId10"/>
    <p:sldId id="262" r:id="rId11"/>
    <p:sldId id="268" r:id="rId12"/>
    <p:sldId id="267" r:id="rId13"/>
    <p:sldId id="264" r:id="rId14"/>
    <p:sldId id="265" r:id="rId15"/>
    <p:sldId id="26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938648-E6DC-B724-EA40-6C0B4F17879B}" v="19" dt="2023-04-20T18:39:38.284"/>
    <p1510:client id="{D85FC3FD-987F-532D-7F7F-B2CF25D0BD1C}" v="603" dt="2023-04-20T13:32:43.35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7A91841-06F0-4E56-B42F-0C0AF46B2C54}" type="datetimeFigureOut">
              <a:rPr lang="en-US" smtClean="0"/>
              <a:t>4/25/2023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0DD13C72-B946-4FA4-9FA2-92CE72DF6C62}" type="slidenum">
              <a:rPr lang="en-US" smtClean="0"/>
              <a:t>‹#›</a:t>
            </a:fld>
            <a:endParaRPr lang="en-US"/>
          </a:p>
        </p:txBody>
      </p:sp>
    </p:spTree>
    <p:extLst>
      <p:ext uri="{BB962C8B-B14F-4D97-AF65-F5344CB8AC3E}">
        <p14:creationId xmlns:p14="http://schemas.microsoft.com/office/powerpoint/2010/main" val="8123096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A91841-06F0-4E56-B42F-0C0AF46B2C54}" type="datetimeFigureOut">
              <a:rPr lang="en-US" smtClean="0"/>
              <a:t>4/25/2023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D13C72-B946-4FA4-9FA2-92CE72DF6C62}" type="slidenum">
              <a:rPr lang="en-US" smtClean="0"/>
              <a:t>‹#›</a:t>
            </a:fld>
            <a:endParaRPr lang="en-US"/>
          </a:p>
        </p:txBody>
      </p:sp>
    </p:spTree>
    <p:extLst>
      <p:ext uri="{BB962C8B-B14F-4D97-AF65-F5344CB8AC3E}">
        <p14:creationId xmlns:p14="http://schemas.microsoft.com/office/powerpoint/2010/main" val="33144612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A91841-06F0-4E56-B42F-0C0AF46B2C54}" type="datetimeFigureOut">
              <a:rPr lang="en-US" smtClean="0"/>
              <a:t>4/25/2023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D13C72-B946-4FA4-9FA2-92CE72DF6C62}" type="slidenum">
              <a:rPr lang="en-US" smtClean="0"/>
              <a:t>‹#›</a:t>
            </a:fld>
            <a:endParaRPr lang="en-US"/>
          </a:p>
        </p:txBody>
      </p:sp>
    </p:spTree>
    <p:extLst>
      <p:ext uri="{BB962C8B-B14F-4D97-AF65-F5344CB8AC3E}">
        <p14:creationId xmlns:p14="http://schemas.microsoft.com/office/powerpoint/2010/main" val="1676265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7A91841-06F0-4E56-B42F-0C0AF46B2C54}" type="datetimeFigureOut">
              <a:rPr lang="en-US" smtClean="0"/>
              <a:t>4/25/2023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DD13C72-B946-4FA4-9FA2-92CE72DF6C62}" type="slidenum">
              <a:rPr lang="en-US" smtClean="0"/>
              <a:t>‹#›</a:t>
            </a:fld>
            <a:endParaRPr lang="en-US"/>
          </a:p>
        </p:txBody>
      </p:sp>
    </p:spTree>
    <p:extLst>
      <p:ext uri="{BB962C8B-B14F-4D97-AF65-F5344CB8AC3E}">
        <p14:creationId xmlns:p14="http://schemas.microsoft.com/office/powerpoint/2010/main" val="3319934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593667" y="6272784"/>
            <a:ext cx="2644309" cy="365125"/>
          </a:xfrm>
        </p:spPr>
        <p:txBody>
          <a:bodyPr/>
          <a:lstStyle/>
          <a:p>
            <a:fld id="{57A91841-06F0-4E56-B42F-0C0AF46B2C54}" type="datetimeFigureOut">
              <a:rPr lang="en-US" smtClean="0"/>
              <a:t>4/25/2023</a:t>
            </a:fld>
            <a:endParaRPr lang="en-US"/>
          </a:p>
        </p:txBody>
      </p:sp>
      <p:sp>
        <p:nvSpPr>
          <p:cNvPr id="5" name="Footer Placeholder 4"/>
          <p:cNvSpPr>
            <a:spLocks noGrp="1"/>
          </p:cNvSpPr>
          <p:nvPr>
            <p:ph type="ftr" sz="quarter" idx="11"/>
          </p:nvPr>
        </p:nvSpPr>
        <p:spPr>
          <a:xfrm>
            <a:off x="2182708" y="6272784"/>
            <a:ext cx="6327648" cy="365125"/>
          </a:xfrm>
        </p:spPr>
        <p:txBody>
          <a:bodyPr/>
          <a:lstStyle/>
          <a:p>
            <a:endParaRPr lang="en-US"/>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0DD13C72-B946-4FA4-9FA2-92CE72DF6C62}" type="slidenum">
              <a:rPr lang="en-US" smtClean="0"/>
              <a:t>‹#›</a:t>
            </a:fld>
            <a:endParaRPr lang="en-US"/>
          </a:p>
        </p:txBody>
      </p:sp>
    </p:spTree>
    <p:extLst>
      <p:ext uri="{BB962C8B-B14F-4D97-AF65-F5344CB8AC3E}">
        <p14:creationId xmlns:p14="http://schemas.microsoft.com/office/powerpoint/2010/main" val="431860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A91841-06F0-4E56-B42F-0C0AF46B2C54}" type="datetimeFigureOut">
              <a:rPr lang="en-US" smtClean="0"/>
              <a:t>4/25/2023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DD13C72-B946-4FA4-9FA2-92CE72DF6C62}" type="slidenum">
              <a:rPr lang="en-US" smtClean="0"/>
              <a:t>‹#›</a:t>
            </a:fld>
            <a:endParaRPr lang="en-US"/>
          </a:p>
        </p:txBody>
      </p:sp>
    </p:spTree>
    <p:extLst>
      <p:ext uri="{BB962C8B-B14F-4D97-AF65-F5344CB8AC3E}">
        <p14:creationId xmlns:p14="http://schemas.microsoft.com/office/powerpoint/2010/main" val="24312883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7A91841-06F0-4E56-B42F-0C0AF46B2C54}" type="datetimeFigureOut">
              <a:rPr lang="en-US" smtClean="0"/>
              <a:t>4/25/2023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DD13C72-B946-4FA4-9FA2-92CE72DF6C62}" type="slidenum">
              <a:rPr lang="en-US" smtClean="0"/>
              <a:t>‹#›</a:t>
            </a:fld>
            <a:endParaRPr lang="en-US"/>
          </a:p>
        </p:txBody>
      </p:sp>
    </p:spTree>
    <p:extLst>
      <p:ext uri="{BB962C8B-B14F-4D97-AF65-F5344CB8AC3E}">
        <p14:creationId xmlns:p14="http://schemas.microsoft.com/office/powerpoint/2010/main" val="3330432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7A91841-06F0-4E56-B42F-0C0AF46B2C54}" type="datetimeFigureOut">
              <a:rPr lang="en-US" smtClean="0"/>
              <a:t>4/25/2023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DD13C72-B946-4FA4-9FA2-92CE72DF6C62}" type="slidenum">
              <a:rPr lang="en-US" smtClean="0"/>
              <a:t>‹#›</a:t>
            </a:fld>
            <a:endParaRPr lang="en-US"/>
          </a:p>
        </p:txBody>
      </p:sp>
    </p:spTree>
    <p:extLst>
      <p:ext uri="{BB962C8B-B14F-4D97-AF65-F5344CB8AC3E}">
        <p14:creationId xmlns:p14="http://schemas.microsoft.com/office/powerpoint/2010/main" val="1919038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A91841-06F0-4E56-B42F-0C0AF46B2C54}" type="datetimeFigureOut">
              <a:rPr lang="en-US" smtClean="0"/>
              <a:t>4/25/2023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DD13C72-B946-4FA4-9FA2-92CE72DF6C62}" type="slidenum">
              <a:rPr lang="en-US" smtClean="0"/>
              <a:t>‹#›</a:t>
            </a:fld>
            <a:endParaRPr lang="en-US"/>
          </a:p>
        </p:txBody>
      </p:sp>
    </p:spTree>
    <p:extLst>
      <p:ext uri="{BB962C8B-B14F-4D97-AF65-F5344CB8AC3E}">
        <p14:creationId xmlns:p14="http://schemas.microsoft.com/office/powerpoint/2010/main" val="5923601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7A91841-06F0-4E56-B42F-0C0AF46B2C54}" type="datetimeFigureOut">
              <a:rPr lang="en-US" smtClean="0"/>
              <a:t>4/25/2023</a:t>
            </a:fld>
            <a:endParaRPr lang="en-US"/>
          </a:p>
        </p:txBody>
      </p:sp>
      <p:sp>
        <p:nvSpPr>
          <p:cNvPr id="6" name="Footer Placeholder 5"/>
          <p:cNvSpPr>
            <a:spLocks noGrp="1"/>
          </p:cNvSpPr>
          <p:nvPr>
            <p:ph type="ftr" sz="quarter" idx="11"/>
          </p:nvPr>
        </p:nvSpPr>
        <p:spPr/>
        <p:txBody>
          <a:bodyPr/>
          <a:lstStyle/>
          <a:p>
            <a:endParaRPr 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DD13C72-B946-4FA4-9FA2-92CE72DF6C62}" type="slidenum">
              <a:rPr lang="en-US" smtClean="0"/>
              <a:t>‹#›</a:t>
            </a:fld>
            <a:endParaRPr lang="en-US"/>
          </a:p>
        </p:txBody>
      </p:sp>
    </p:spTree>
    <p:extLst>
      <p:ext uri="{BB962C8B-B14F-4D97-AF65-F5344CB8AC3E}">
        <p14:creationId xmlns:p14="http://schemas.microsoft.com/office/powerpoint/2010/main" val="3777750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7A91841-06F0-4E56-B42F-0C0AF46B2C54}" type="datetimeFigureOut">
              <a:rPr lang="en-US" smtClean="0"/>
              <a:t>4/25/2023</a:t>
            </a:fld>
            <a:endParaRPr 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0DD13C72-B946-4FA4-9FA2-92CE72DF6C62}" type="slidenum">
              <a:rPr lang="en-US" smtClean="0"/>
              <a:t>‹#›</a:t>
            </a:fld>
            <a:endParaRPr lang="en-US"/>
          </a:p>
        </p:txBody>
      </p:sp>
    </p:spTree>
    <p:extLst>
      <p:ext uri="{BB962C8B-B14F-4D97-AF65-F5344CB8AC3E}">
        <p14:creationId xmlns:p14="http://schemas.microsoft.com/office/powerpoint/2010/main" val="2718070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7A91841-06F0-4E56-B42F-0C0AF46B2C54}" type="datetimeFigureOut">
              <a:rPr lang="en-US" smtClean="0"/>
              <a:t>4/25/2023</a:t>
            </a:fld>
            <a:endParaRPr 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0DD13C72-B946-4FA4-9FA2-92CE72DF6C62}" type="slidenum">
              <a:rPr lang="en-US" smtClean="0"/>
              <a:t>‹#›</a:t>
            </a:fld>
            <a:endParaRPr lang="en-US"/>
          </a:p>
        </p:txBody>
      </p:sp>
    </p:spTree>
    <p:extLst>
      <p:ext uri="{BB962C8B-B14F-4D97-AF65-F5344CB8AC3E}">
        <p14:creationId xmlns:p14="http://schemas.microsoft.com/office/powerpoint/2010/main" val="16848427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BOROUGH OF BRADLEY BEACH</a:t>
            </a:r>
          </a:p>
        </p:txBody>
      </p:sp>
      <p:sp>
        <p:nvSpPr>
          <p:cNvPr id="3" name="Subtitle 2"/>
          <p:cNvSpPr>
            <a:spLocks noGrp="1"/>
          </p:cNvSpPr>
          <p:nvPr>
            <p:ph type="subTitle" idx="1"/>
          </p:nvPr>
        </p:nvSpPr>
        <p:spPr/>
        <p:txBody>
          <a:bodyPr vert="horz" lIns="91440" tIns="45720" rIns="91440" bIns="45720" rtlCol="0" anchor="t">
            <a:normAutofit/>
          </a:bodyPr>
          <a:lstStyle/>
          <a:p>
            <a:r>
              <a:rPr lang="en-US" dirty="0"/>
              <a:t>2023</a:t>
            </a:r>
          </a:p>
          <a:p>
            <a:r>
              <a:rPr lang="en-US" dirty="0"/>
              <a:t>BUDGET WORKSHOP</a:t>
            </a:r>
          </a:p>
        </p:txBody>
      </p:sp>
    </p:spTree>
    <p:extLst>
      <p:ext uri="{BB962C8B-B14F-4D97-AF65-F5344CB8AC3E}">
        <p14:creationId xmlns:p14="http://schemas.microsoft.com/office/powerpoint/2010/main" val="31288070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Average Residential Home Value:</a:t>
            </a:r>
          </a:p>
          <a:p>
            <a:pPr lvl="1"/>
            <a:r>
              <a:rPr lang="en-US" dirty="0"/>
              <a:t>2022 - $811,600.16</a:t>
            </a:r>
          </a:p>
          <a:p>
            <a:pPr lvl="2"/>
            <a:r>
              <a:rPr lang="en-US" dirty="0"/>
              <a:t>Local Tax - $3,294.15</a:t>
            </a:r>
          </a:p>
          <a:p>
            <a:pPr lvl="1"/>
            <a:r>
              <a:rPr lang="en-US" dirty="0"/>
              <a:t>2023 - $972,355.51</a:t>
            </a:r>
          </a:p>
          <a:p>
            <a:pPr lvl="2"/>
            <a:r>
              <a:rPr lang="en-US" dirty="0"/>
              <a:t>Local Tax - $3,525.79</a:t>
            </a:r>
          </a:p>
          <a:p>
            <a:pPr lvl="2"/>
            <a:endParaRPr lang="en-US" dirty="0"/>
          </a:p>
          <a:p>
            <a:r>
              <a:rPr lang="en-US" dirty="0"/>
              <a:t>Tax Rates</a:t>
            </a:r>
          </a:p>
          <a:p>
            <a:pPr lvl="1"/>
            <a:r>
              <a:rPr lang="en-US" dirty="0"/>
              <a:t>2022 Local Municipal – $0.406 per every $100 of Assessed Valuation</a:t>
            </a:r>
          </a:p>
          <a:p>
            <a:pPr lvl="1"/>
            <a:r>
              <a:rPr lang="en-US" dirty="0"/>
              <a:t>2023 Local Municipal – $0.363 per every $100 of Assessed Valuation</a:t>
            </a:r>
          </a:p>
          <a:p>
            <a:pPr lvl="1"/>
            <a:r>
              <a:rPr lang="en-US" dirty="0"/>
              <a:t>2022 &amp; 2023 Library – $0.030 per every $100 of Assessed Valuation</a:t>
            </a:r>
          </a:p>
        </p:txBody>
      </p:sp>
    </p:spTree>
    <p:extLst>
      <p:ext uri="{BB962C8B-B14F-4D97-AF65-F5344CB8AC3E}">
        <p14:creationId xmlns:p14="http://schemas.microsoft.com/office/powerpoint/2010/main" val="1758315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t>
            </a:r>
            <a:r>
              <a:rPr lang="en-US" dirty="0" err="1"/>
              <a:t>cont</a:t>
            </a:r>
            <a:r>
              <a:rPr lang="en-US" dirty="0"/>
              <a:t>…)</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Reserve for Uncollected Taxes</a:t>
            </a:r>
          </a:p>
          <a:p>
            <a:pPr lvl="1"/>
            <a:r>
              <a:rPr lang="en-US" dirty="0"/>
              <a:t>2022 Tax Collection Percentage – 98.84%</a:t>
            </a:r>
          </a:p>
          <a:p>
            <a:pPr lvl="1"/>
            <a:r>
              <a:rPr lang="en-US" dirty="0"/>
              <a:t>2023 Budgeted Expectation – 98.70%</a:t>
            </a:r>
          </a:p>
          <a:p>
            <a:pPr lvl="1"/>
            <a:endParaRPr lang="en-US" dirty="0"/>
          </a:p>
          <a:p>
            <a:r>
              <a:rPr lang="en-US" dirty="0"/>
              <a:t>Certification of New construction in 2022</a:t>
            </a:r>
          </a:p>
          <a:p>
            <a:pPr lvl="1"/>
            <a:r>
              <a:rPr lang="en-US" dirty="0"/>
              <a:t>$28,250,000.00 at $0.406 Municipal Tax Rate = $114,695.00 of Additional Ratables</a:t>
            </a:r>
          </a:p>
          <a:p>
            <a:pPr lvl="1"/>
            <a:endParaRPr lang="en-US" dirty="0"/>
          </a:p>
          <a:p>
            <a:r>
              <a:rPr lang="en-US" dirty="0"/>
              <a:t>Appropriations CAP - N.J.S.A. 40A:4-45.2 – 1977 CAP Law</a:t>
            </a:r>
          </a:p>
          <a:p>
            <a:pPr lvl="1"/>
            <a:r>
              <a:rPr lang="en-US" dirty="0"/>
              <a:t>Maximum Allowable Appropriations within “CAPS” - $9,070,920.11</a:t>
            </a:r>
          </a:p>
          <a:p>
            <a:pPr lvl="1"/>
            <a:r>
              <a:rPr lang="en-US" dirty="0"/>
              <a:t>Actual Appropriations within “CAPS” – $8,553,828.00</a:t>
            </a:r>
          </a:p>
          <a:p>
            <a:pPr lvl="1"/>
            <a:r>
              <a:rPr lang="en-US" dirty="0"/>
              <a:t>2023 CAP Bank - $517,092.11</a:t>
            </a:r>
          </a:p>
        </p:txBody>
      </p:sp>
    </p:spTree>
    <p:extLst>
      <p:ext uri="{BB962C8B-B14F-4D97-AF65-F5344CB8AC3E}">
        <p14:creationId xmlns:p14="http://schemas.microsoft.com/office/powerpoint/2010/main" val="1380534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Statistics (</a:t>
            </a:r>
            <a:r>
              <a:rPr lang="en-US" dirty="0" err="1"/>
              <a:t>cont</a:t>
            </a:r>
            <a:r>
              <a:rPr lang="en-US" dirty="0"/>
              <a:t>…)</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Tax Levy CAP - N.J.S.A. 40A:4-45.45 &amp; N.J.S.A. 40A:4-45.3 –  2010 CAP Law</a:t>
            </a:r>
          </a:p>
          <a:p>
            <a:pPr lvl="1"/>
            <a:r>
              <a:rPr lang="en-US" dirty="0"/>
              <a:t>Maximum Allowable Amount to be Raised by Taxation - $7,612,388.15</a:t>
            </a:r>
          </a:p>
          <a:p>
            <a:pPr lvl="1"/>
            <a:r>
              <a:rPr lang="en-US" dirty="0"/>
              <a:t>Actual Amount to be Raised by Taxation – $7,612,387.86</a:t>
            </a:r>
          </a:p>
          <a:p>
            <a:pPr lvl="1"/>
            <a:r>
              <a:rPr lang="en-US" dirty="0"/>
              <a:t>2023 CAP Bank - $0.29</a:t>
            </a:r>
          </a:p>
          <a:p>
            <a:endParaRPr lang="en-US" dirty="0"/>
          </a:p>
        </p:txBody>
      </p:sp>
    </p:spTree>
    <p:extLst>
      <p:ext uri="{BB962C8B-B14F-4D97-AF65-F5344CB8AC3E}">
        <p14:creationId xmlns:p14="http://schemas.microsoft.com/office/powerpoint/2010/main" val="725767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Revenues – Current Fund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49314663"/>
              </p:ext>
            </p:extLst>
          </p:nvPr>
        </p:nvGraphicFramePr>
        <p:xfrm>
          <a:off x="1069975" y="2120900"/>
          <a:ext cx="8995003" cy="4079240"/>
        </p:xfrm>
        <a:graphic>
          <a:graphicData uri="http://schemas.openxmlformats.org/drawingml/2006/table">
            <a:tbl>
              <a:tblPr firstRow="1" bandRow="1">
                <a:tableStyleId>{AF606853-7671-496A-8E4F-DF71F8EC918B}</a:tableStyleId>
              </a:tblPr>
              <a:tblGrid>
                <a:gridCol w="7251723">
                  <a:extLst>
                    <a:ext uri="{9D8B030D-6E8A-4147-A177-3AD203B41FA5}">
                      <a16:colId xmlns:a16="http://schemas.microsoft.com/office/drawing/2014/main" val="3128832444"/>
                    </a:ext>
                  </a:extLst>
                </a:gridCol>
                <a:gridCol w="1743280">
                  <a:extLst>
                    <a:ext uri="{9D8B030D-6E8A-4147-A177-3AD203B41FA5}">
                      <a16:colId xmlns:a16="http://schemas.microsoft.com/office/drawing/2014/main" val="3565651176"/>
                    </a:ext>
                  </a:extLst>
                </a:gridCol>
              </a:tblGrid>
              <a:tr h="370840">
                <a:tc>
                  <a:txBody>
                    <a:bodyPr/>
                    <a:lstStyle/>
                    <a:p>
                      <a:pPr algn="ctr"/>
                      <a:r>
                        <a:rPr lang="en-US" dirty="0"/>
                        <a:t>TYPE</a:t>
                      </a:r>
                    </a:p>
                  </a:txBody>
                  <a:tcPr anchor="ctr"/>
                </a:tc>
                <a:tc>
                  <a:txBody>
                    <a:bodyPr/>
                    <a:lstStyle/>
                    <a:p>
                      <a:pPr algn="ctr"/>
                      <a:r>
                        <a:rPr lang="en-US" dirty="0"/>
                        <a:t>AMOUNT</a:t>
                      </a:r>
                    </a:p>
                  </a:txBody>
                  <a:tcPr anchor="ctr"/>
                </a:tc>
                <a:extLst>
                  <a:ext uri="{0D108BD9-81ED-4DB2-BD59-A6C34878D82A}">
                    <a16:rowId xmlns:a16="http://schemas.microsoft.com/office/drawing/2014/main" val="3956961768"/>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Surplus Anticipated</a:t>
                      </a:r>
                    </a:p>
                  </a:txBody>
                  <a:tcPr marL="9525" marR="9525" marT="9525" marB="0" anchor="ctr"/>
                </a:tc>
                <a:tc>
                  <a:txBody>
                    <a:bodyPr/>
                    <a:lstStyle/>
                    <a:p>
                      <a:pPr algn="ctr"/>
                      <a:r>
                        <a:rPr lang="en-US" sz="1200" dirty="0"/>
                        <a:t>$1,500,000.00</a:t>
                      </a:r>
                    </a:p>
                  </a:txBody>
                  <a:tcPr anchor="ctr"/>
                </a:tc>
                <a:extLst>
                  <a:ext uri="{0D108BD9-81ED-4DB2-BD59-A6C34878D82A}">
                    <a16:rowId xmlns:a16="http://schemas.microsoft.com/office/drawing/2014/main" val="2421308843"/>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Local Revenues</a:t>
                      </a:r>
                    </a:p>
                  </a:txBody>
                  <a:tcPr marL="9525" marR="9525" marT="9525" marB="0" anchor="ctr"/>
                </a:tc>
                <a:tc>
                  <a:txBody>
                    <a:bodyPr/>
                    <a:lstStyle/>
                    <a:p>
                      <a:pPr algn="ctr"/>
                      <a:r>
                        <a:rPr lang="en-US" sz="1200" dirty="0"/>
                        <a:t>382,600.00</a:t>
                      </a:r>
                    </a:p>
                  </a:txBody>
                  <a:tcPr anchor="ctr"/>
                </a:tc>
                <a:extLst>
                  <a:ext uri="{0D108BD9-81ED-4DB2-BD59-A6C34878D82A}">
                    <a16:rowId xmlns:a16="http://schemas.microsoft.com/office/drawing/2014/main" val="3223484389"/>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State Aid Without Offsetting Appropriations</a:t>
                      </a:r>
                    </a:p>
                  </a:txBody>
                  <a:tcPr marL="9525" marR="9525" marT="9525" marB="0" anchor="ctr"/>
                </a:tc>
                <a:tc>
                  <a:txBody>
                    <a:bodyPr/>
                    <a:lstStyle/>
                    <a:p>
                      <a:pPr algn="ctr"/>
                      <a:r>
                        <a:rPr lang="en-US" sz="1200" dirty="0"/>
                        <a:t>357,746.00</a:t>
                      </a:r>
                    </a:p>
                  </a:txBody>
                  <a:tcPr anchor="ctr"/>
                </a:tc>
                <a:extLst>
                  <a:ext uri="{0D108BD9-81ED-4DB2-BD59-A6C34878D82A}">
                    <a16:rowId xmlns:a16="http://schemas.microsoft.com/office/drawing/2014/main" val="3816072589"/>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Dedicated Uniform Construction Code Fees Offset with Appropriations</a:t>
                      </a:r>
                    </a:p>
                  </a:txBody>
                  <a:tcPr marL="9525" marR="9525" marT="9525" marB="0" anchor="ctr"/>
                </a:tc>
                <a:tc>
                  <a:txBody>
                    <a:bodyPr/>
                    <a:lstStyle/>
                    <a:p>
                      <a:pPr algn="ctr"/>
                      <a:r>
                        <a:rPr lang="en-US" sz="1200" dirty="0"/>
                        <a:t>170,000.00</a:t>
                      </a:r>
                    </a:p>
                  </a:txBody>
                  <a:tcPr anchor="ctr"/>
                </a:tc>
                <a:extLst>
                  <a:ext uri="{0D108BD9-81ED-4DB2-BD59-A6C34878D82A}">
                    <a16:rowId xmlns:a16="http://schemas.microsoft.com/office/drawing/2014/main" val="3725016767"/>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Special Items of General Revenue Anticipated with Prior Written Consent of Director of Local Government Services - Shared Service Agreements</a:t>
                      </a:r>
                    </a:p>
                  </a:txBody>
                  <a:tcPr marL="9525" marR="9525" marT="9525" marB="0" anchor="ctr"/>
                </a:tc>
                <a:tc>
                  <a:txBody>
                    <a:bodyPr/>
                    <a:lstStyle/>
                    <a:p>
                      <a:pPr algn="ctr"/>
                      <a:r>
                        <a:rPr lang="en-US" sz="1200" dirty="0"/>
                        <a:t>97,200.00</a:t>
                      </a:r>
                    </a:p>
                  </a:txBody>
                  <a:tcPr anchor="ctr"/>
                </a:tc>
                <a:extLst>
                  <a:ext uri="{0D108BD9-81ED-4DB2-BD59-A6C34878D82A}">
                    <a16:rowId xmlns:a16="http://schemas.microsoft.com/office/drawing/2014/main" val="214155451"/>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Special Items of General Revenue Anticipated with Prior Written Consent of Director of Local Government Services - Additional Revenues</a:t>
                      </a:r>
                    </a:p>
                  </a:txBody>
                  <a:tcPr marL="9525" marR="9525" marT="9525" marB="0" anchor="ctr"/>
                </a:tc>
                <a:tc>
                  <a:txBody>
                    <a:bodyPr/>
                    <a:lstStyle/>
                    <a:p>
                      <a:pPr algn="ctr"/>
                      <a:r>
                        <a:rPr lang="en-US" sz="1200" dirty="0"/>
                        <a:t>45,000.00</a:t>
                      </a:r>
                    </a:p>
                  </a:txBody>
                  <a:tcPr anchor="ctr"/>
                </a:tc>
                <a:extLst>
                  <a:ext uri="{0D108BD9-81ED-4DB2-BD59-A6C34878D82A}">
                    <a16:rowId xmlns:a16="http://schemas.microsoft.com/office/drawing/2014/main" val="1297921591"/>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Special Items of General Revenue Anticipated with Prior Written Consent of Director of Local Government Services - Other Special Items</a:t>
                      </a:r>
                    </a:p>
                  </a:txBody>
                  <a:tcPr marL="9525" marR="9525" marT="9525" marB="0" anchor="ctr"/>
                </a:tc>
                <a:tc>
                  <a:txBody>
                    <a:bodyPr/>
                    <a:lstStyle/>
                    <a:p>
                      <a:pPr algn="ctr"/>
                      <a:r>
                        <a:rPr lang="en-US" sz="1200" dirty="0"/>
                        <a:t>30,000.00</a:t>
                      </a:r>
                    </a:p>
                  </a:txBody>
                  <a:tcPr anchor="ctr"/>
                </a:tc>
                <a:extLst>
                  <a:ext uri="{0D108BD9-81ED-4DB2-BD59-A6C34878D82A}">
                    <a16:rowId xmlns:a16="http://schemas.microsoft.com/office/drawing/2014/main" val="370663672"/>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Receipts from Delinquent Taxes</a:t>
                      </a:r>
                    </a:p>
                  </a:txBody>
                  <a:tcPr marL="9525" marR="9525" marT="9525" marB="0" anchor="ctr"/>
                </a:tc>
                <a:tc>
                  <a:txBody>
                    <a:bodyPr/>
                    <a:lstStyle/>
                    <a:p>
                      <a:pPr algn="ctr"/>
                      <a:r>
                        <a:rPr lang="en-US" sz="1200" dirty="0"/>
                        <a:t>200,000.00</a:t>
                      </a:r>
                    </a:p>
                  </a:txBody>
                  <a:tcPr anchor="ctr"/>
                </a:tc>
                <a:extLst>
                  <a:ext uri="{0D108BD9-81ED-4DB2-BD59-A6C34878D82A}">
                    <a16:rowId xmlns:a16="http://schemas.microsoft.com/office/drawing/2014/main" val="3360337939"/>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Local Tax for Municipal Purposes Including Reserve for Uncollected Taxes</a:t>
                      </a:r>
                    </a:p>
                  </a:txBody>
                  <a:tcPr marL="9525" marR="9525" marT="9525" marB="0" anchor="ctr"/>
                </a:tc>
                <a:tc>
                  <a:txBody>
                    <a:bodyPr/>
                    <a:lstStyle/>
                    <a:p>
                      <a:pPr algn="ctr"/>
                      <a:r>
                        <a:rPr lang="en-US" sz="1200" dirty="0"/>
                        <a:t>7,612,387.86</a:t>
                      </a:r>
                    </a:p>
                  </a:txBody>
                  <a:tcPr anchor="ctr"/>
                </a:tc>
                <a:extLst>
                  <a:ext uri="{0D108BD9-81ED-4DB2-BD59-A6C34878D82A}">
                    <a16:rowId xmlns:a16="http://schemas.microsoft.com/office/drawing/2014/main" val="3532832032"/>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Minimum Library Tax</a:t>
                      </a:r>
                    </a:p>
                  </a:txBody>
                  <a:tcPr marL="9525" marR="9525" marT="9525" marB="0" anchor="ctr"/>
                </a:tc>
                <a:tc>
                  <a:txBody>
                    <a:bodyPr/>
                    <a:lstStyle/>
                    <a:p>
                      <a:pPr algn="ctr"/>
                      <a:r>
                        <a:rPr lang="en-US" sz="1200" dirty="0"/>
                        <a:t>634,163.16</a:t>
                      </a:r>
                    </a:p>
                  </a:txBody>
                  <a:tcPr anchor="ctr"/>
                </a:tc>
                <a:extLst>
                  <a:ext uri="{0D108BD9-81ED-4DB2-BD59-A6C34878D82A}">
                    <a16:rowId xmlns:a16="http://schemas.microsoft.com/office/drawing/2014/main" val="2647757049"/>
                  </a:ext>
                </a:extLst>
              </a:tr>
            </a:tbl>
          </a:graphicData>
        </a:graphic>
      </p:graphicFrame>
    </p:spTree>
    <p:extLst>
      <p:ext uri="{BB962C8B-B14F-4D97-AF65-F5344CB8AC3E}">
        <p14:creationId xmlns:p14="http://schemas.microsoft.com/office/powerpoint/2010/main" val="8260794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appropriations – Current Fund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478659576"/>
              </p:ext>
            </p:extLst>
          </p:nvPr>
        </p:nvGraphicFramePr>
        <p:xfrm>
          <a:off x="1069975" y="2120900"/>
          <a:ext cx="8995003" cy="2595880"/>
        </p:xfrm>
        <a:graphic>
          <a:graphicData uri="http://schemas.openxmlformats.org/drawingml/2006/table">
            <a:tbl>
              <a:tblPr firstRow="1" bandRow="1">
                <a:tableStyleId>{AF606853-7671-496A-8E4F-DF71F8EC918B}</a:tableStyleId>
              </a:tblPr>
              <a:tblGrid>
                <a:gridCol w="7251723">
                  <a:extLst>
                    <a:ext uri="{9D8B030D-6E8A-4147-A177-3AD203B41FA5}">
                      <a16:colId xmlns:a16="http://schemas.microsoft.com/office/drawing/2014/main" val="3128832444"/>
                    </a:ext>
                  </a:extLst>
                </a:gridCol>
                <a:gridCol w="1743280">
                  <a:extLst>
                    <a:ext uri="{9D8B030D-6E8A-4147-A177-3AD203B41FA5}">
                      <a16:colId xmlns:a16="http://schemas.microsoft.com/office/drawing/2014/main" val="3565651176"/>
                    </a:ext>
                  </a:extLst>
                </a:gridCol>
              </a:tblGrid>
              <a:tr h="370840">
                <a:tc>
                  <a:txBody>
                    <a:bodyPr/>
                    <a:lstStyle/>
                    <a:p>
                      <a:pPr algn="ctr"/>
                      <a:r>
                        <a:rPr lang="en-US" dirty="0"/>
                        <a:t>TYPE</a:t>
                      </a:r>
                    </a:p>
                  </a:txBody>
                  <a:tcPr anchor="ctr"/>
                </a:tc>
                <a:tc>
                  <a:txBody>
                    <a:bodyPr/>
                    <a:lstStyle/>
                    <a:p>
                      <a:pPr algn="ctr"/>
                      <a:r>
                        <a:rPr lang="en-US" dirty="0"/>
                        <a:t>AMOUNT</a:t>
                      </a:r>
                    </a:p>
                  </a:txBody>
                  <a:tcPr anchor="ctr"/>
                </a:tc>
                <a:extLst>
                  <a:ext uri="{0D108BD9-81ED-4DB2-BD59-A6C34878D82A}">
                    <a16:rowId xmlns:a16="http://schemas.microsoft.com/office/drawing/2014/main" val="3956961768"/>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General Appropriations for Municipal Purposes within “CAPS”</a:t>
                      </a:r>
                    </a:p>
                  </a:txBody>
                  <a:tcPr marL="9525" marR="9525" marT="9525" marB="0" anchor="ctr"/>
                </a:tc>
                <a:tc>
                  <a:txBody>
                    <a:bodyPr/>
                    <a:lstStyle/>
                    <a:p>
                      <a:pPr algn="ctr"/>
                      <a:r>
                        <a:rPr lang="en-US" sz="1200" dirty="0"/>
                        <a:t>$8,553,828.00</a:t>
                      </a:r>
                    </a:p>
                  </a:txBody>
                  <a:tcPr anchor="ctr"/>
                </a:tc>
                <a:extLst>
                  <a:ext uri="{0D108BD9-81ED-4DB2-BD59-A6C34878D82A}">
                    <a16:rowId xmlns:a16="http://schemas.microsoft.com/office/drawing/2014/main" val="2421308843"/>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Operations – Excluded from “CAPS” – Other Operations</a:t>
                      </a:r>
                    </a:p>
                  </a:txBody>
                  <a:tcPr marL="9525" marR="9525" marT="9525" marB="0" anchor="ctr"/>
                </a:tc>
                <a:tc>
                  <a:txBody>
                    <a:bodyPr/>
                    <a:lstStyle/>
                    <a:p>
                      <a:pPr algn="ctr"/>
                      <a:r>
                        <a:rPr lang="en-US" sz="1200" dirty="0"/>
                        <a:t>1,242,829.16</a:t>
                      </a:r>
                    </a:p>
                  </a:txBody>
                  <a:tcPr anchor="ctr"/>
                </a:tc>
                <a:extLst>
                  <a:ext uri="{0D108BD9-81ED-4DB2-BD59-A6C34878D82A}">
                    <a16:rowId xmlns:a16="http://schemas.microsoft.com/office/drawing/2014/main" val="3223484389"/>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Operations – Excluded from “CAPS” – Shared Service Agreements</a:t>
                      </a:r>
                    </a:p>
                  </a:txBody>
                  <a:tcPr marL="9525" marR="9525" marT="9525" marB="0" anchor="ctr"/>
                </a:tc>
                <a:tc>
                  <a:txBody>
                    <a:bodyPr/>
                    <a:lstStyle/>
                    <a:p>
                      <a:pPr algn="ctr"/>
                      <a:r>
                        <a:rPr lang="en-US" sz="1200" dirty="0"/>
                        <a:t>119,500.00</a:t>
                      </a:r>
                    </a:p>
                  </a:txBody>
                  <a:tcPr anchor="ctr"/>
                </a:tc>
                <a:extLst>
                  <a:ext uri="{0D108BD9-81ED-4DB2-BD59-A6C34878D82A}">
                    <a16:rowId xmlns:a16="http://schemas.microsoft.com/office/drawing/2014/main" val="3816072589"/>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Capital Improvements</a:t>
                      </a:r>
                    </a:p>
                  </a:txBody>
                  <a:tcPr marL="9525" marR="9525" marT="9525" marB="0" anchor="ctr"/>
                </a:tc>
                <a:tc>
                  <a:txBody>
                    <a:bodyPr/>
                    <a:lstStyle/>
                    <a:p>
                      <a:pPr algn="ctr"/>
                      <a:r>
                        <a:rPr lang="en-US" sz="1200" dirty="0"/>
                        <a:t>310,000.00</a:t>
                      </a:r>
                      <a:endParaRPr lang="en-US" dirty="0"/>
                    </a:p>
                  </a:txBody>
                  <a:tcPr anchor="ctr"/>
                </a:tc>
                <a:extLst>
                  <a:ext uri="{0D108BD9-81ED-4DB2-BD59-A6C34878D82A}">
                    <a16:rowId xmlns:a16="http://schemas.microsoft.com/office/drawing/2014/main" val="214155451"/>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Municipal Debt Service</a:t>
                      </a:r>
                    </a:p>
                  </a:txBody>
                  <a:tcPr marL="9525" marR="9525" marT="9525" marB="0" anchor="ctr"/>
                </a:tc>
                <a:tc>
                  <a:txBody>
                    <a:bodyPr/>
                    <a:lstStyle/>
                    <a:p>
                      <a:pPr algn="ctr"/>
                      <a:r>
                        <a:rPr lang="en-US" sz="1200" dirty="0"/>
                        <a:t>553,993.06</a:t>
                      </a:r>
                    </a:p>
                  </a:txBody>
                  <a:tcPr anchor="ctr"/>
                </a:tc>
                <a:extLst>
                  <a:ext uri="{0D108BD9-81ED-4DB2-BD59-A6C34878D82A}">
                    <a16:rowId xmlns:a16="http://schemas.microsoft.com/office/drawing/2014/main" val="1297921591"/>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Reserve for Uncollected Taxes</a:t>
                      </a:r>
                    </a:p>
                  </a:txBody>
                  <a:tcPr marL="9525" marR="9525" marT="9525" marB="0" anchor="ctr"/>
                </a:tc>
                <a:tc>
                  <a:txBody>
                    <a:bodyPr/>
                    <a:lstStyle/>
                    <a:p>
                      <a:pPr algn="ctr"/>
                      <a:r>
                        <a:rPr lang="en-US" sz="1200" dirty="0"/>
                        <a:t>248,946.80</a:t>
                      </a:r>
                    </a:p>
                  </a:txBody>
                  <a:tcPr anchor="ctr"/>
                </a:tc>
                <a:extLst>
                  <a:ext uri="{0D108BD9-81ED-4DB2-BD59-A6C34878D82A}">
                    <a16:rowId xmlns:a16="http://schemas.microsoft.com/office/drawing/2014/main" val="370663672"/>
                  </a:ext>
                </a:extLst>
              </a:tr>
            </a:tbl>
          </a:graphicData>
        </a:graphic>
      </p:graphicFrame>
    </p:spTree>
    <p:extLst>
      <p:ext uri="{BB962C8B-B14F-4D97-AF65-F5344CB8AC3E}">
        <p14:creationId xmlns:p14="http://schemas.microsoft.com/office/powerpoint/2010/main" val="3312677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Revenues – Sewer Operating Fund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499969628"/>
              </p:ext>
            </p:extLst>
          </p:nvPr>
        </p:nvGraphicFramePr>
        <p:xfrm>
          <a:off x="1069975" y="2120900"/>
          <a:ext cx="8995003" cy="1112520"/>
        </p:xfrm>
        <a:graphic>
          <a:graphicData uri="http://schemas.openxmlformats.org/drawingml/2006/table">
            <a:tbl>
              <a:tblPr firstRow="1" bandRow="1">
                <a:tableStyleId>{AF606853-7671-496A-8E4F-DF71F8EC918B}</a:tableStyleId>
              </a:tblPr>
              <a:tblGrid>
                <a:gridCol w="7251723">
                  <a:extLst>
                    <a:ext uri="{9D8B030D-6E8A-4147-A177-3AD203B41FA5}">
                      <a16:colId xmlns:a16="http://schemas.microsoft.com/office/drawing/2014/main" val="3128832444"/>
                    </a:ext>
                  </a:extLst>
                </a:gridCol>
                <a:gridCol w="1743280">
                  <a:extLst>
                    <a:ext uri="{9D8B030D-6E8A-4147-A177-3AD203B41FA5}">
                      <a16:colId xmlns:a16="http://schemas.microsoft.com/office/drawing/2014/main" val="3565651176"/>
                    </a:ext>
                  </a:extLst>
                </a:gridCol>
              </a:tblGrid>
              <a:tr h="370840">
                <a:tc>
                  <a:txBody>
                    <a:bodyPr/>
                    <a:lstStyle/>
                    <a:p>
                      <a:pPr algn="ctr"/>
                      <a:r>
                        <a:rPr lang="en-US" dirty="0"/>
                        <a:t>TYPE</a:t>
                      </a:r>
                    </a:p>
                  </a:txBody>
                  <a:tcPr anchor="ctr"/>
                </a:tc>
                <a:tc>
                  <a:txBody>
                    <a:bodyPr/>
                    <a:lstStyle/>
                    <a:p>
                      <a:pPr algn="ctr"/>
                      <a:r>
                        <a:rPr lang="en-US" dirty="0"/>
                        <a:t>AMOUNT</a:t>
                      </a:r>
                    </a:p>
                  </a:txBody>
                  <a:tcPr anchor="ctr"/>
                </a:tc>
                <a:extLst>
                  <a:ext uri="{0D108BD9-81ED-4DB2-BD59-A6C34878D82A}">
                    <a16:rowId xmlns:a16="http://schemas.microsoft.com/office/drawing/2014/main" val="3956961768"/>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Surplus Anticipated</a:t>
                      </a:r>
                    </a:p>
                  </a:txBody>
                  <a:tcPr marL="9525" marR="9525" marT="9525" marB="0" anchor="ctr"/>
                </a:tc>
                <a:tc>
                  <a:txBody>
                    <a:bodyPr/>
                    <a:lstStyle/>
                    <a:p>
                      <a:pPr algn="ctr"/>
                      <a:r>
                        <a:rPr lang="en-US" sz="1200" dirty="0"/>
                        <a:t>$366,700.00</a:t>
                      </a:r>
                    </a:p>
                  </a:txBody>
                  <a:tcPr anchor="ctr"/>
                </a:tc>
                <a:extLst>
                  <a:ext uri="{0D108BD9-81ED-4DB2-BD59-A6C34878D82A}">
                    <a16:rowId xmlns:a16="http://schemas.microsoft.com/office/drawing/2014/main" val="2421308843"/>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Rents</a:t>
                      </a:r>
                    </a:p>
                  </a:txBody>
                  <a:tcPr marL="9525" marR="9525" marT="9525" marB="0" anchor="ctr"/>
                </a:tc>
                <a:tc>
                  <a:txBody>
                    <a:bodyPr/>
                    <a:lstStyle/>
                    <a:p>
                      <a:pPr algn="ctr"/>
                      <a:r>
                        <a:rPr lang="en-US" sz="1200" dirty="0"/>
                        <a:t>1,650,000.00</a:t>
                      </a:r>
                    </a:p>
                  </a:txBody>
                  <a:tcPr anchor="ctr"/>
                </a:tc>
                <a:extLst>
                  <a:ext uri="{0D108BD9-81ED-4DB2-BD59-A6C34878D82A}">
                    <a16:rowId xmlns:a16="http://schemas.microsoft.com/office/drawing/2014/main" val="3223484389"/>
                  </a:ext>
                </a:extLst>
              </a:tr>
            </a:tbl>
          </a:graphicData>
        </a:graphic>
      </p:graphicFrame>
    </p:spTree>
    <p:extLst>
      <p:ext uri="{BB962C8B-B14F-4D97-AF65-F5344CB8AC3E}">
        <p14:creationId xmlns:p14="http://schemas.microsoft.com/office/powerpoint/2010/main" val="3910763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appropriations – sewer Operating Fund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285549150"/>
              </p:ext>
            </p:extLst>
          </p:nvPr>
        </p:nvGraphicFramePr>
        <p:xfrm>
          <a:off x="1069975" y="2120900"/>
          <a:ext cx="8995003" cy="3708400"/>
        </p:xfrm>
        <a:graphic>
          <a:graphicData uri="http://schemas.openxmlformats.org/drawingml/2006/table">
            <a:tbl>
              <a:tblPr firstRow="1" bandRow="1">
                <a:tableStyleId>{AF606853-7671-496A-8E4F-DF71F8EC918B}</a:tableStyleId>
              </a:tblPr>
              <a:tblGrid>
                <a:gridCol w="7251723">
                  <a:extLst>
                    <a:ext uri="{9D8B030D-6E8A-4147-A177-3AD203B41FA5}">
                      <a16:colId xmlns:a16="http://schemas.microsoft.com/office/drawing/2014/main" val="3128832444"/>
                    </a:ext>
                  </a:extLst>
                </a:gridCol>
                <a:gridCol w="1743280">
                  <a:extLst>
                    <a:ext uri="{9D8B030D-6E8A-4147-A177-3AD203B41FA5}">
                      <a16:colId xmlns:a16="http://schemas.microsoft.com/office/drawing/2014/main" val="3565651176"/>
                    </a:ext>
                  </a:extLst>
                </a:gridCol>
              </a:tblGrid>
              <a:tr h="370840">
                <a:tc>
                  <a:txBody>
                    <a:bodyPr/>
                    <a:lstStyle/>
                    <a:p>
                      <a:pPr algn="ctr"/>
                      <a:r>
                        <a:rPr lang="en-US" dirty="0"/>
                        <a:t>TYPE</a:t>
                      </a:r>
                    </a:p>
                  </a:txBody>
                  <a:tcPr anchor="ctr"/>
                </a:tc>
                <a:tc>
                  <a:txBody>
                    <a:bodyPr/>
                    <a:lstStyle/>
                    <a:p>
                      <a:pPr algn="ctr"/>
                      <a:r>
                        <a:rPr lang="en-US" dirty="0"/>
                        <a:t>AMOUNT</a:t>
                      </a:r>
                    </a:p>
                  </a:txBody>
                  <a:tcPr anchor="ctr"/>
                </a:tc>
                <a:extLst>
                  <a:ext uri="{0D108BD9-81ED-4DB2-BD59-A6C34878D82A}">
                    <a16:rowId xmlns:a16="http://schemas.microsoft.com/office/drawing/2014/main" val="3956961768"/>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Operating – Salaries &amp; Wages</a:t>
                      </a:r>
                    </a:p>
                  </a:txBody>
                  <a:tcPr marL="9525" marR="9525" marT="9525" marB="0" anchor="ctr"/>
                </a:tc>
                <a:tc>
                  <a:txBody>
                    <a:bodyPr/>
                    <a:lstStyle/>
                    <a:p>
                      <a:pPr algn="ctr"/>
                      <a:r>
                        <a:rPr lang="en-US" sz="1200" dirty="0"/>
                        <a:t>$323,000.00</a:t>
                      </a:r>
                    </a:p>
                  </a:txBody>
                  <a:tcPr anchor="ctr"/>
                </a:tc>
                <a:extLst>
                  <a:ext uri="{0D108BD9-81ED-4DB2-BD59-A6C34878D82A}">
                    <a16:rowId xmlns:a16="http://schemas.microsoft.com/office/drawing/2014/main" val="2421308843"/>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Operating – Other Expenses</a:t>
                      </a:r>
                    </a:p>
                  </a:txBody>
                  <a:tcPr marL="9525" marR="9525" marT="9525" marB="0" anchor="ctr"/>
                </a:tc>
                <a:tc>
                  <a:txBody>
                    <a:bodyPr/>
                    <a:lstStyle/>
                    <a:p>
                      <a:pPr algn="ctr"/>
                      <a:r>
                        <a:rPr lang="en-US" sz="1200" dirty="0"/>
                        <a:t>441,200.00</a:t>
                      </a:r>
                    </a:p>
                  </a:txBody>
                  <a:tcPr anchor="ctr"/>
                </a:tc>
                <a:extLst>
                  <a:ext uri="{0D108BD9-81ED-4DB2-BD59-A6C34878D82A}">
                    <a16:rowId xmlns:a16="http://schemas.microsoft.com/office/drawing/2014/main" val="3223484389"/>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Operating – Neptune Township Sewerage Authority</a:t>
                      </a:r>
                    </a:p>
                  </a:txBody>
                  <a:tcPr marL="9525" marR="9525" marT="9525" marB="0" anchor="ctr"/>
                </a:tc>
                <a:tc>
                  <a:txBody>
                    <a:bodyPr/>
                    <a:lstStyle/>
                    <a:p>
                      <a:pPr algn="ctr"/>
                      <a:r>
                        <a:rPr lang="en-US" sz="1200" dirty="0"/>
                        <a:t>820,000.00</a:t>
                      </a:r>
                    </a:p>
                  </a:txBody>
                  <a:tcPr anchor="ctr"/>
                </a:tc>
                <a:extLst>
                  <a:ext uri="{0D108BD9-81ED-4DB2-BD59-A6C34878D82A}">
                    <a16:rowId xmlns:a16="http://schemas.microsoft.com/office/drawing/2014/main" val="3816072589"/>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Capital Improvements</a:t>
                      </a:r>
                    </a:p>
                  </a:txBody>
                  <a:tcPr marL="9525" marR="9525" marT="9525" marB="0" anchor="ctr"/>
                </a:tc>
                <a:tc>
                  <a:txBody>
                    <a:bodyPr/>
                    <a:lstStyle/>
                    <a:p>
                      <a:pPr algn="ctr"/>
                      <a:r>
                        <a:rPr lang="en-US" sz="1200" dirty="0"/>
                        <a:t>120,000.00</a:t>
                      </a:r>
                    </a:p>
                  </a:txBody>
                  <a:tcPr anchor="ctr"/>
                </a:tc>
                <a:extLst>
                  <a:ext uri="{0D108BD9-81ED-4DB2-BD59-A6C34878D82A}">
                    <a16:rowId xmlns:a16="http://schemas.microsoft.com/office/drawing/2014/main" val="3725016767"/>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Municipal Debt Service</a:t>
                      </a:r>
                    </a:p>
                  </a:txBody>
                  <a:tcPr marL="9525" marR="9525" marT="9525" marB="0" anchor="ctr"/>
                </a:tc>
                <a:tc>
                  <a:txBody>
                    <a:bodyPr/>
                    <a:lstStyle/>
                    <a:p>
                      <a:pPr algn="ctr"/>
                      <a:r>
                        <a:rPr lang="en-US" sz="1200" dirty="0"/>
                        <a:t>177,000.00</a:t>
                      </a:r>
                    </a:p>
                  </a:txBody>
                  <a:tcPr anchor="ctr"/>
                </a:tc>
                <a:extLst>
                  <a:ext uri="{0D108BD9-81ED-4DB2-BD59-A6C34878D82A}">
                    <a16:rowId xmlns:a16="http://schemas.microsoft.com/office/drawing/2014/main" val="214155451"/>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PERS</a:t>
                      </a:r>
                    </a:p>
                  </a:txBody>
                  <a:tcPr marL="9525" marR="9525" marT="9525" marB="0" anchor="ctr"/>
                </a:tc>
                <a:tc>
                  <a:txBody>
                    <a:bodyPr/>
                    <a:lstStyle/>
                    <a:p>
                      <a:pPr algn="ctr"/>
                      <a:r>
                        <a:rPr lang="en-US" sz="1200" dirty="0"/>
                        <a:t>89,000.00</a:t>
                      </a:r>
                    </a:p>
                  </a:txBody>
                  <a:tcPr anchor="ctr"/>
                </a:tc>
                <a:extLst>
                  <a:ext uri="{0D108BD9-81ED-4DB2-BD59-A6C34878D82A}">
                    <a16:rowId xmlns:a16="http://schemas.microsoft.com/office/drawing/2014/main" val="1948791457"/>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Social Security</a:t>
                      </a:r>
                    </a:p>
                  </a:txBody>
                  <a:tcPr marL="9525" marR="9525" marT="9525" marB="0" anchor="ctr"/>
                </a:tc>
                <a:tc>
                  <a:txBody>
                    <a:bodyPr/>
                    <a:lstStyle/>
                    <a:p>
                      <a:pPr algn="ctr"/>
                      <a:r>
                        <a:rPr lang="en-US" sz="1200" dirty="0"/>
                        <a:t>35,000.00</a:t>
                      </a:r>
                    </a:p>
                  </a:txBody>
                  <a:tcPr anchor="ctr"/>
                </a:tc>
                <a:extLst>
                  <a:ext uri="{0D108BD9-81ED-4DB2-BD59-A6C34878D82A}">
                    <a16:rowId xmlns:a16="http://schemas.microsoft.com/office/drawing/2014/main" val="370663672"/>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Unemployment Compensation Insurance</a:t>
                      </a:r>
                    </a:p>
                  </a:txBody>
                  <a:tcPr marL="9525" marR="9525" marT="9525" marB="0" anchor="ctr"/>
                </a:tc>
                <a:tc>
                  <a:txBody>
                    <a:bodyPr/>
                    <a:lstStyle/>
                    <a:p>
                      <a:pPr algn="ctr"/>
                      <a:r>
                        <a:rPr lang="en-US" sz="1200" dirty="0"/>
                        <a:t>10,000.00</a:t>
                      </a:r>
                    </a:p>
                  </a:txBody>
                  <a:tcPr anchor="ctr"/>
                </a:tc>
                <a:extLst>
                  <a:ext uri="{0D108BD9-81ED-4DB2-BD59-A6C34878D82A}">
                    <a16:rowId xmlns:a16="http://schemas.microsoft.com/office/drawing/2014/main" val="920921657"/>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Defined Contribution Retirement Program</a:t>
                      </a:r>
                    </a:p>
                  </a:txBody>
                  <a:tcPr marL="9525" marR="9525" marT="9525" marB="0" anchor="ctr"/>
                </a:tc>
                <a:tc>
                  <a:txBody>
                    <a:bodyPr/>
                    <a:lstStyle/>
                    <a:p>
                      <a:pPr algn="ctr"/>
                      <a:r>
                        <a:rPr lang="en-US" sz="1200" dirty="0"/>
                        <a:t>1,500.00</a:t>
                      </a:r>
                    </a:p>
                  </a:txBody>
                  <a:tcPr anchor="ctr"/>
                </a:tc>
                <a:extLst>
                  <a:ext uri="{0D108BD9-81ED-4DB2-BD59-A6C34878D82A}">
                    <a16:rowId xmlns:a16="http://schemas.microsoft.com/office/drawing/2014/main" val="1369987924"/>
                  </a:ext>
                </a:extLst>
              </a:tr>
            </a:tbl>
          </a:graphicData>
        </a:graphic>
      </p:graphicFrame>
    </p:spTree>
    <p:extLst>
      <p:ext uri="{BB962C8B-B14F-4D97-AF65-F5344CB8AC3E}">
        <p14:creationId xmlns:p14="http://schemas.microsoft.com/office/powerpoint/2010/main" val="35466728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Revenues – Beach Operating Fund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1539980547"/>
              </p:ext>
            </p:extLst>
          </p:nvPr>
        </p:nvGraphicFramePr>
        <p:xfrm>
          <a:off x="1069975" y="2120900"/>
          <a:ext cx="8995003" cy="2595880"/>
        </p:xfrm>
        <a:graphic>
          <a:graphicData uri="http://schemas.openxmlformats.org/drawingml/2006/table">
            <a:tbl>
              <a:tblPr firstRow="1" bandRow="1">
                <a:tableStyleId>{AF606853-7671-496A-8E4F-DF71F8EC918B}</a:tableStyleId>
              </a:tblPr>
              <a:tblGrid>
                <a:gridCol w="7251723">
                  <a:extLst>
                    <a:ext uri="{9D8B030D-6E8A-4147-A177-3AD203B41FA5}">
                      <a16:colId xmlns:a16="http://schemas.microsoft.com/office/drawing/2014/main" val="3128832444"/>
                    </a:ext>
                  </a:extLst>
                </a:gridCol>
                <a:gridCol w="1743280">
                  <a:extLst>
                    <a:ext uri="{9D8B030D-6E8A-4147-A177-3AD203B41FA5}">
                      <a16:colId xmlns:a16="http://schemas.microsoft.com/office/drawing/2014/main" val="3565651176"/>
                    </a:ext>
                  </a:extLst>
                </a:gridCol>
              </a:tblGrid>
              <a:tr h="370840">
                <a:tc>
                  <a:txBody>
                    <a:bodyPr/>
                    <a:lstStyle/>
                    <a:p>
                      <a:pPr algn="ctr"/>
                      <a:r>
                        <a:rPr lang="en-US" dirty="0"/>
                        <a:t>TYPE</a:t>
                      </a:r>
                    </a:p>
                  </a:txBody>
                  <a:tcPr anchor="ctr"/>
                </a:tc>
                <a:tc>
                  <a:txBody>
                    <a:bodyPr/>
                    <a:lstStyle/>
                    <a:p>
                      <a:pPr algn="ctr"/>
                      <a:r>
                        <a:rPr lang="en-US" dirty="0"/>
                        <a:t>AMOUNT</a:t>
                      </a:r>
                    </a:p>
                  </a:txBody>
                  <a:tcPr anchor="ctr"/>
                </a:tc>
                <a:extLst>
                  <a:ext uri="{0D108BD9-81ED-4DB2-BD59-A6C34878D82A}">
                    <a16:rowId xmlns:a16="http://schemas.microsoft.com/office/drawing/2014/main" val="3956961768"/>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Surplus Anticipated</a:t>
                      </a:r>
                    </a:p>
                  </a:txBody>
                  <a:tcPr marL="9525" marR="9525" marT="9525" marB="0" anchor="ctr"/>
                </a:tc>
                <a:tc>
                  <a:txBody>
                    <a:bodyPr/>
                    <a:lstStyle/>
                    <a:p>
                      <a:pPr algn="ctr"/>
                      <a:r>
                        <a:rPr lang="en-US" sz="1200" dirty="0"/>
                        <a:t>$442,084.93</a:t>
                      </a:r>
                    </a:p>
                  </a:txBody>
                  <a:tcPr anchor="ctr"/>
                </a:tc>
                <a:extLst>
                  <a:ext uri="{0D108BD9-81ED-4DB2-BD59-A6C34878D82A}">
                    <a16:rowId xmlns:a16="http://schemas.microsoft.com/office/drawing/2014/main" val="2421308843"/>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Bathing Badges</a:t>
                      </a:r>
                    </a:p>
                  </a:txBody>
                  <a:tcPr marL="9525" marR="9525" marT="9525" marB="0" anchor="ctr"/>
                </a:tc>
                <a:tc>
                  <a:txBody>
                    <a:bodyPr/>
                    <a:lstStyle/>
                    <a:p>
                      <a:pPr algn="ctr"/>
                      <a:r>
                        <a:rPr lang="en-US" sz="1200" dirty="0"/>
                        <a:t>1,850,000.00</a:t>
                      </a:r>
                    </a:p>
                  </a:txBody>
                  <a:tcPr anchor="ctr"/>
                </a:tc>
                <a:extLst>
                  <a:ext uri="{0D108BD9-81ED-4DB2-BD59-A6C34878D82A}">
                    <a16:rowId xmlns:a16="http://schemas.microsoft.com/office/drawing/2014/main" val="3223484389"/>
                  </a:ext>
                </a:extLst>
              </a:tr>
              <a:tr h="370840">
                <a:tc>
                  <a:txBody>
                    <a:bodyPr/>
                    <a:lstStyle/>
                    <a:p>
                      <a:pPr algn="ctr" fontAlgn="b"/>
                      <a:r>
                        <a:rPr lang="en-US" sz="1000" b="0" i="0" u="none" strike="noStrike" dirty="0">
                          <a:effectLst/>
                          <a:latin typeface="Arial" panose="020B0604020202020204" pitchFamily="34" charset="0"/>
                        </a:rPr>
                        <a:t>Concession Rents</a:t>
                      </a:r>
                    </a:p>
                  </a:txBody>
                  <a:tcPr marL="0" marR="0" marT="0" marB="0" anchor="ctr"/>
                </a:tc>
                <a:tc>
                  <a:txBody>
                    <a:bodyPr/>
                    <a:lstStyle/>
                    <a:p>
                      <a:pPr algn="ctr"/>
                      <a:r>
                        <a:rPr lang="en-US" sz="1200" dirty="0"/>
                        <a:t>80,000.00</a:t>
                      </a:r>
                    </a:p>
                  </a:txBody>
                  <a:tcPr anchor="ctr"/>
                </a:tc>
                <a:extLst>
                  <a:ext uri="{0D108BD9-81ED-4DB2-BD59-A6C34878D82A}">
                    <a16:rowId xmlns:a16="http://schemas.microsoft.com/office/drawing/2014/main" val="3816072589"/>
                  </a:ext>
                </a:extLst>
              </a:tr>
              <a:tr h="370840">
                <a:tc>
                  <a:txBody>
                    <a:bodyPr/>
                    <a:lstStyle/>
                    <a:p>
                      <a:pPr algn="ctr" fontAlgn="b"/>
                      <a:r>
                        <a:rPr lang="en-US" sz="1000" b="0" i="0" u="none" strike="noStrike" dirty="0">
                          <a:effectLst/>
                          <a:latin typeface="Arial"/>
                        </a:rPr>
                        <a:t>Parking Meter Fees</a:t>
                      </a:r>
                    </a:p>
                  </a:txBody>
                  <a:tcPr marL="0" marR="0" marT="0" marB="0" anchor="ctr"/>
                </a:tc>
                <a:tc>
                  <a:txBody>
                    <a:bodyPr/>
                    <a:lstStyle/>
                    <a:p>
                      <a:pPr algn="ctr"/>
                      <a:r>
                        <a:rPr lang="en-US" sz="1200" dirty="0"/>
                        <a:t>100,000.00</a:t>
                      </a:r>
                    </a:p>
                  </a:txBody>
                  <a:tcPr anchor="ctr"/>
                </a:tc>
                <a:extLst>
                  <a:ext uri="{0D108BD9-81ED-4DB2-BD59-A6C34878D82A}">
                    <a16:rowId xmlns:a16="http://schemas.microsoft.com/office/drawing/2014/main" val="3725016767"/>
                  </a:ext>
                </a:extLst>
              </a:tr>
              <a:tr h="370840">
                <a:tc>
                  <a:txBody>
                    <a:bodyPr/>
                    <a:lstStyle/>
                    <a:p>
                      <a:pPr algn="ctr" fontAlgn="b"/>
                      <a:r>
                        <a:rPr lang="en-US" sz="1000" b="0" i="0" u="none" strike="noStrike" dirty="0">
                          <a:effectLst/>
                          <a:latin typeface="Arial"/>
                        </a:rPr>
                        <a:t>Locker Rental Fees</a:t>
                      </a:r>
                    </a:p>
                  </a:txBody>
                  <a:tcPr marL="0" marR="0" marT="0" marB="0" anchor="ctr"/>
                </a:tc>
                <a:tc>
                  <a:txBody>
                    <a:bodyPr/>
                    <a:lstStyle/>
                    <a:p>
                      <a:pPr algn="ctr"/>
                      <a:r>
                        <a:rPr lang="en-US" sz="1200" dirty="0"/>
                        <a:t>90,000.00</a:t>
                      </a:r>
                    </a:p>
                  </a:txBody>
                  <a:tcPr anchor="ctr"/>
                </a:tc>
                <a:extLst>
                  <a:ext uri="{0D108BD9-81ED-4DB2-BD59-A6C34878D82A}">
                    <a16:rowId xmlns:a16="http://schemas.microsoft.com/office/drawing/2014/main" val="214155451"/>
                  </a:ext>
                </a:extLst>
              </a:tr>
              <a:tr h="370840">
                <a:tc>
                  <a:txBody>
                    <a:bodyPr/>
                    <a:lstStyle/>
                    <a:p>
                      <a:pPr algn="ctr" fontAlgn="b"/>
                      <a:r>
                        <a:rPr lang="en-US" sz="1000" b="0" i="0" u="none" strike="noStrike" dirty="0">
                          <a:effectLst/>
                          <a:latin typeface="Arial"/>
                        </a:rPr>
                        <a:t>Beach Capital Fund Balance</a:t>
                      </a:r>
                      <a:endParaRPr lang="en-US" sz="1000" b="0" i="0" u="none" strike="noStrike" dirty="0">
                        <a:effectLst/>
                        <a:latin typeface="Arial" panose="020B0604020202020204" pitchFamily="34" charset="0"/>
                      </a:endParaRPr>
                    </a:p>
                  </a:txBody>
                  <a:tcPr marL="0" marR="0" marT="0" marB="0" anchor="ctr"/>
                </a:tc>
                <a:tc>
                  <a:txBody>
                    <a:bodyPr/>
                    <a:lstStyle/>
                    <a:p>
                      <a:pPr algn="ctr"/>
                      <a:r>
                        <a:rPr lang="en-US" sz="1200" dirty="0"/>
                        <a:t>10,000.00</a:t>
                      </a:r>
                    </a:p>
                  </a:txBody>
                  <a:tcPr anchor="ctr"/>
                </a:tc>
                <a:extLst>
                  <a:ext uri="{0D108BD9-81ED-4DB2-BD59-A6C34878D82A}">
                    <a16:rowId xmlns:a16="http://schemas.microsoft.com/office/drawing/2014/main" val="3125413849"/>
                  </a:ext>
                </a:extLst>
              </a:tr>
            </a:tbl>
          </a:graphicData>
        </a:graphic>
      </p:graphicFrame>
    </p:spTree>
    <p:extLst>
      <p:ext uri="{BB962C8B-B14F-4D97-AF65-F5344CB8AC3E}">
        <p14:creationId xmlns:p14="http://schemas.microsoft.com/office/powerpoint/2010/main" val="146587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dirty="0"/>
              <a:t>appropriations – beach Operating Fund</a:t>
            </a: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3202432951"/>
              </p:ext>
            </p:extLst>
          </p:nvPr>
        </p:nvGraphicFramePr>
        <p:xfrm>
          <a:off x="1069975" y="2120900"/>
          <a:ext cx="8995003" cy="3708400"/>
        </p:xfrm>
        <a:graphic>
          <a:graphicData uri="http://schemas.openxmlformats.org/drawingml/2006/table">
            <a:tbl>
              <a:tblPr firstRow="1" bandRow="1">
                <a:tableStyleId>{AF606853-7671-496A-8E4F-DF71F8EC918B}</a:tableStyleId>
              </a:tblPr>
              <a:tblGrid>
                <a:gridCol w="7251723">
                  <a:extLst>
                    <a:ext uri="{9D8B030D-6E8A-4147-A177-3AD203B41FA5}">
                      <a16:colId xmlns:a16="http://schemas.microsoft.com/office/drawing/2014/main" val="3128832444"/>
                    </a:ext>
                  </a:extLst>
                </a:gridCol>
                <a:gridCol w="1743280">
                  <a:extLst>
                    <a:ext uri="{9D8B030D-6E8A-4147-A177-3AD203B41FA5}">
                      <a16:colId xmlns:a16="http://schemas.microsoft.com/office/drawing/2014/main" val="3565651176"/>
                    </a:ext>
                  </a:extLst>
                </a:gridCol>
              </a:tblGrid>
              <a:tr h="370840">
                <a:tc>
                  <a:txBody>
                    <a:bodyPr/>
                    <a:lstStyle/>
                    <a:p>
                      <a:pPr algn="ctr"/>
                      <a:r>
                        <a:rPr lang="en-US" dirty="0"/>
                        <a:t>TYPE</a:t>
                      </a:r>
                    </a:p>
                  </a:txBody>
                  <a:tcPr anchor="ctr"/>
                </a:tc>
                <a:tc>
                  <a:txBody>
                    <a:bodyPr/>
                    <a:lstStyle/>
                    <a:p>
                      <a:pPr algn="ctr"/>
                      <a:r>
                        <a:rPr lang="en-US" dirty="0"/>
                        <a:t>AMOUNT</a:t>
                      </a:r>
                    </a:p>
                  </a:txBody>
                  <a:tcPr anchor="ctr"/>
                </a:tc>
                <a:extLst>
                  <a:ext uri="{0D108BD9-81ED-4DB2-BD59-A6C34878D82A}">
                    <a16:rowId xmlns:a16="http://schemas.microsoft.com/office/drawing/2014/main" val="3956961768"/>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Operating – Salaries &amp; Wages</a:t>
                      </a:r>
                    </a:p>
                  </a:txBody>
                  <a:tcPr marL="9525" marR="9525" marT="9525" marB="0" anchor="ctr"/>
                </a:tc>
                <a:tc>
                  <a:txBody>
                    <a:bodyPr/>
                    <a:lstStyle/>
                    <a:p>
                      <a:pPr algn="ctr"/>
                      <a:r>
                        <a:rPr lang="en-US" sz="1200" dirty="0"/>
                        <a:t>$1,505,500.00</a:t>
                      </a:r>
                    </a:p>
                  </a:txBody>
                  <a:tcPr anchor="ctr"/>
                </a:tc>
                <a:extLst>
                  <a:ext uri="{0D108BD9-81ED-4DB2-BD59-A6C34878D82A}">
                    <a16:rowId xmlns:a16="http://schemas.microsoft.com/office/drawing/2014/main" val="2421308843"/>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Operating – Other Expenses</a:t>
                      </a:r>
                    </a:p>
                  </a:txBody>
                  <a:tcPr marL="9525" marR="9525" marT="9525" marB="0" anchor="ctr"/>
                </a:tc>
                <a:tc>
                  <a:txBody>
                    <a:bodyPr/>
                    <a:lstStyle/>
                    <a:p>
                      <a:pPr algn="ctr"/>
                      <a:r>
                        <a:rPr lang="en-US" sz="1200" dirty="0"/>
                        <a:t>497,800.00</a:t>
                      </a:r>
                    </a:p>
                  </a:txBody>
                  <a:tcPr anchor="ctr"/>
                </a:tc>
                <a:extLst>
                  <a:ext uri="{0D108BD9-81ED-4DB2-BD59-A6C34878D82A}">
                    <a16:rowId xmlns:a16="http://schemas.microsoft.com/office/drawing/2014/main" val="3223484389"/>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Capital Improvements</a:t>
                      </a:r>
                    </a:p>
                  </a:txBody>
                  <a:tcPr marL="9525" marR="9525" marT="9525" marB="0" anchor="ctr"/>
                </a:tc>
                <a:tc>
                  <a:txBody>
                    <a:bodyPr/>
                    <a:lstStyle/>
                    <a:p>
                      <a:pPr algn="ctr"/>
                      <a:r>
                        <a:rPr lang="en-US" sz="1200" dirty="0"/>
                        <a:t>234,000.00</a:t>
                      </a:r>
                    </a:p>
                  </a:txBody>
                  <a:tcPr anchor="ctr"/>
                </a:tc>
                <a:extLst>
                  <a:ext uri="{0D108BD9-81ED-4DB2-BD59-A6C34878D82A}">
                    <a16:rowId xmlns:a16="http://schemas.microsoft.com/office/drawing/2014/main" val="3725016767"/>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Municipal Debt Service</a:t>
                      </a:r>
                    </a:p>
                  </a:txBody>
                  <a:tcPr marL="9525" marR="9525" marT="9525" marB="0" anchor="ctr"/>
                </a:tc>
                <a:tc>
                  <a:txBody>
                    <a:bodyPr/>
                    <a:lstStyle/>
                    <a:p>
                      <a:pPr algn="ctr"/>
                      <a:r>
                        <a:rPr lang="en-US" sz="1200" dirty="0"/>
                        <a:t>199,484.93</a:t>
                      </a:r>
                    </a:p>
                  </a:txBody>
                  <a:tcPr anchor="ctr"/>
                </a:tc>
                <a:extLst>
                  <a:ext uri="{0D108BD9-81ED-4DB2-BD59-A6C34878D82A}">
                    <a16:rowId xmlns:a16="http://schemas.microsoft.com/office/drawing/2014/main" val="214155451"/>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PERS</a:t>
                      </a:r>
                    </a:p>
                  </a:txBody>
                  <a:tcPr marL="9525" marR="9525" marT="9525" marB="0" anchor="ctr"/>
                </a:tc>
                <a:tc>
                  <a:txBody>
                    <a:bodyPr/>
                    <a:lstStyle/>
                    <a:p>
                      <a:pPr algn="ctr"/>
                      <a:r>
                        <a:rPr lang="en-US" sz="1200" dirty="0"/>
                        <a:t>17,800.00</a:t>
                      </a:r>
                    </a:p>
                  </a:txBody>
                  <a:tcPr anchor="ctr"/>
                </a:tc>
                <a:extLst>
                  <a:ext uri="{0D108BD9-81ED-4DB2-BD59-A6C34878D82A}">
                    <a16:rowId xmlns:a16="http://schemas.microsoft.com/office/drawing/2014/main" val="1948791457"/>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Social Security</a:t>
                      </a:r>
                    </a:p>
                  </a:txBody>
                  <a:tcPr marL="9525" marR="9525" marT="9525" marB="0" anchor="ctr"/>
                </a:tc>
                <a:tc>
                  <a:txBody>
                    <a:bodyPr/>
                    <a:lstStyle/>
                    <a:p>
                      <a:pPr algn="ctr"/>
                      <a:r>
                        <a:rPr lang="en-US" sz="1200" dirty="0"/>
                        <a:t>75,000.00</a:t>
                      </a:r>
                    </a:p>
                  </a:txBody>
                  <a:tcPr anchor="ctr"/>
                </a:tc>
                <a:extLst>
                  <a:ext uri="{0D108BD9-81ED-4DB2-BD59-A6C34878D82A}">
                    <a16:rowId xmlns:a16="http://schemas.microsoft.com/office/drawing/2014/main" val="370663672"/>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Unemployment Compensation Insurance</a:t>
                      </a:r>
                    </a:p>
                  </a:txBody>
                  <a:tcPr marL="9525" marR="9525" marT="9525" marB="0" anchor="ctr"/>
                </a:tc>
                <a:tc>
                  <a:txBody>
                    <a:bodyPr/>
                    <a:lstStyle/>
                    <a:p>
                      <a:pPr algn="ctr"/>
                      <a:r>
                        <a:rPr lang="en-US" sz="1200" dirty="0"/>
                        <a:t>2,000.00</a:t>
                      </a:r>
                    </a:p>
                  </a:txBody>
                  <a:tcPr anchor="ctr"/>
                </a:tc>
                <a:extLst>
                  <a:ext uri="{0D108BD9-81ED-4DB2-BD59-A6C34878D82A}">
                    <a16:rowId xmlns:a16="http://schemas.microsoft.com/office/drawing/2014/main" val="920921657"/>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Defined Contribution Retirement Program</a:t>
                      </a:r>
                    </a:p>
                  </a:txBody>
                  <a:tcPr marL="9525" marR="9525" marT="9525" marB="0" anchor="ctr"/>
                </a:tc>
                <a:tc>
                  <a:txBody>
                    <a:bodyPr/>
                    <a:lstStyle/>
                    <a:p>
                      <a:pPr algn="ctr"/>
                      <a:r>
                        <a:rPr lang="en-US" sz="1200" dirty="0"/>
                        <a:t>1,500.00</a:t>
                      </a:r>
                    </a:p>
                  </a:txBody>
                  <a:tcPr anchor="ctr"/>
                </a:tc>
                <a:extLst>
                  <a:ext uri="{0D108BD9-81ED-4DB2-BD59-A6C34878D82A}">
                    <a16:rowId xmlns:a16="http://schemas.microsoft.com/office/drawing/2014/main" val="1369987924"/>
                  </a:ext>
                </a:extLst>
              </a:tr>
              <a:tr h="370840">
                <a:tc>
                  <a:txBody>
                    <a:bodyPr/>
                    <a:lstStyle/>
                    <a:p>
                      <a:pPr algn="ctr" fontAlgn="b"/>
                      <a:r>
                        <a:rPr lang="en-US" sz="1000" b="0" i="0" u="none" strike="noStrike" kern="1200" dirty="0">
                          <a:solidFill>
                            <a:schemeClr val="lt1"/>
                          </a:solidFill>
                          <a:effectLst/>
                          <a:latin typeface="Arial" panose="020B0604020202020204" pitchFamily="34" charset="0"/>
                          <a:ea typeface="+mn-ea"/>
                          <a:cs typeface="+mn-cs"/>
                        </a:rPr>
                        <a:t>PFRS</a:t>
                      </a:r>
                    </a:p>
                  </a:txBody>
                  <a:tcPr marL="9525" marR="9525" marT="9525" marB="0" anchor="ctr"/>
                </a:tc>
                <a:tc>
                  <a:txBody>
                    <a:bodyPr/>
                    <a:lstStyle/>
                    <a:p>
                      <a:pPr algn="ctr"/>
                      <a:r>
                        <a:rPr lang="en-US" sz="1200" dirty="0"/>
                        <a:t>39,000.00</a:t>
                      </a:r>
                    </a:p>
                  </a:txBody>
                  <a:tcPr anchor="ctr"/>
                </a:tc>
                <a:extLst>
                  <a:ext uri="{0D108BD9-81ED-4DB2-BD59-A6C34878D82A}">
                    <a16:rowId xmlns:a16="http://schemas.microsoft.com/office/drawing/2014/main" val="1507106456"/>
                  </a:ext>
                </a:extLst>
              </a:tr>
            </a:tbl>
          </a:graphicData>
        </a:graphic>
      </p:graphicFrame>
    </p:spTree>
    <p:extLst>
      <p:ext uri="{BB962C8B-B14F-4D97-AF65-F5344CB8AC3E}">
        <p14:creationId xmlns:p14="http://schemas.microsoft.com/office/powerpoint/2010/main" val="40854925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Budget &amp; Capital Plan (</a:t>
            </a:r>
            <a:r>
              <a:rPr lang="en-US" dirty="0" err="1"/>
              <a:t>cont</a:t>
            </a:r>
            <a:r>
              <a:rPr lang="en-US" dirty="0"/>
              <a:t>…)</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The Capital Improvement Program presented herewith is an estimated projection of Capital Projects for the next three years. It should be noted that the foregoing does not represent an appropriation of funds for the purposes listed, but merely a plan of capital improvements that are being contemplated in 2023 and the ensuing two years. A funding authorization is required in the form of a budget appropriation or capital ordinance before monies are available for the projects outlined in this section.</a:t>
            </a:r>
          </a:p>
          <a:p>
            <a:r>
              <a:rPr lang="en-US" dirty="0"/>
              <a:t>Every effort has and will be made by the Mayor and Borough Council to plan improvements which are responsive to the needs of the community. Should </a:t>
            </a:r>
            <a:r>
              <a:rPr lang="en-US" dirty="0" err="1"/>
              <a:t>unantcipated</a:t>
            </a:r>
            <a:r>
              <a:rPr lang="en-US" dirty="0"/>
              <a:t> needs arise, the capital program will be revised or amended accordingly.</a:t>
            </a:r>
          </a:p>
        </p:txBody>
      </p:sp>
    </p:spTree>
    <p:extLst>
      <p:ext uri="{BB962C8B-B14F-4D97-AF65-F5344CB8AC3E}">
        <p14:creationId xmlns:p14="http://schemas.microsoft.com/office/powerpoint/2010/main" val="1164418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Capital Budget &amp; Capital Plan</a:t>
            </a:r>
          </a:p>
        </p:txBody>
      </p:sp>
      <p:sp>
        <p:nvSpPr>
          <p:cNvPr id="3" name="Content Placeholder 2"/>
          <p:cNvSpPr>
            <a:spLocks noGrp="1"/>
          </p:cNvSpPr>
          <p:nvPr>
            <p:ph idx="1"/>
          </p:nvPr>
        </p:nvSpPr>
        <p:spPr/>
        <p:txBody>
          <a:bodyPr vert="horz" lIns="91440" tIns="45720" rIns="91440" bIns="45720" rtlCol="0" anchor="t">
            <a:normAutofit/>
          </a:bodyPr>
          <a:lstStyle/>
          <a:p>
            <a:r>
              <a:rPr lang="en-US" sz="1600" dirty="0"/>
              <a:t>General Capital:</a:t>
            </a:r>
          </a:p>
          <a:p>
            <a:pPr lvl="1"/>
            <a:r>
              <a:rPr lang="en-US" sz="1600" dirty="0"/>
              <a:t>Improvements to DPW Building</a:t>
            </a:r>
          </a:p>
          <a:p>
            <a:pPr lvl="1"/>
            <a:r>
              <a:rPr lang="en-US" sz="1600" dirty="0"/>
              <a:t>Recreation Improvements</a:t>
            </a:r>
          </a:p>
          <a:p>
            <a:pPr lvl="1"/>
            <a:r>
              <a:rPr lang="en-US" sz="1600" dirty="0"/>
              <a:t>Sinkhole Elimination</a:t>
            </a:r>
          </a:p>
          <a:p>
            <a:pPr lvl="1">
              <a:buClr>
                <a:srgbClr val="9E3611"/>
              </a:buClr>
            </a:pPr>
            <a:r>
              <a:rPr lang="en-US" sz="1600" dirty="0"/>
              <a:t>5th Avenue Improvements</a:t>
            </a:r>
          </a:p>
          <a:p>
            <a:pPr lvl="1">
              <a:buClr>
                <a:srgbClr val="D34817">
                  <a:lumMod val="75000"/>
                </a:srgbClr>
              </a:buClr>
            </a:pPr>
            <a:endParaRPr lang="en-US" sz="1600" dirty="0"/>
          </a:p>
          <a:p>
            <a:r>
              <a:rPr lang="en-US" sz="1600" dirty="0"/>
              <a:t>Sewer Capital</a:t>
            </a:r>
          </a:p>
          <a:p>
            <a:pPr lvl="1"/>
            <a:r>
              <a:rPr lang="en-US" sz="1600" dirty="0"/>
              <a:t>Improvements to DPW Building</a:t>
            </a:r>
          </a:p>
          <a:p>
            <a:pPr lvl="1"/>
            <a:r>
              <a:rPr lang="en-US" sz="1600" dirty="0"/>
              <a:t>Sylvan Lake Bulkhead</a:t>
            </a:r>
          </a:p>
          <a:p>
            <a:pPr lvl="1"/>
            <a:r>
              <a:rPr lang="en-US" sz="1600" dirty="0"/>
              <a:t>Sanitary Sewer Rehabilitation</a:t>
            </a:r>
          </a:p>
          <a:p>
            <a:pPr lvl="1"/>
            <a:endParaRPr lang="en-US" sz="1600" dirty="0"/>
          </a:p>
          <a:p>
            <a:r>
              <a:rPr lang="en-US" sz="1600" dirty="0"/>
              <a:t>Beach Capital</a:t>
            </a:r>
          </a:p>
          <a:p>
            <a:pPr lvl="1"/>
            <a:r>
              <a:rPr lang="en-US" sz="1600" dirty="0"/>
              <a:t>Bulkhead Extension</a:t>
            </a:r>
          </a:p>
          <a:p>
            <a:pPr lvl="1"/>
            <a:endParaRPr lang="en-US" dirty="0"/>
          </a:p>
        </p:txBody>
      </p:sp>
    </p:spTree>
    <p:extLst>
      <p:ext uri="{BB962C8B-B14F-4D97-AF65-F5344CB8AC3E}">
        <p14:creationId xmlns:p14="http://schemas.microsoft.com/office/powerpoint/2010/main" val="135365803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A60EE7F8ACFE740B9B7B392BC22BAF6" ma:contentTypeVersion="15" ma:contentTypeDescription="Create a new document." ma:contentTypeScope="" ma:versionID="7add108698b42f88d61bc1fb4d5d31f0">
  <xsd:schema xmlns:xsd="http://www.w3.org/2001/XMLSchema" xmlns:xs="http://www.w3.org/2001/XMLSchema" xmlns:p="http://schemas.microsoft.com/office/2006/metadata/properties" xmlns:ns2="6c9d312d-33f5-4985-b84e-8f516ab19615" xmlns:ns3="bebe2f16-1b81-4281-9d79-7f180b62a604" targetNamespace="http://schemas.microsoft.com/office/2006/metadata/properties" ma:root="true" ma:fieldsID="1d6c6f4bd2552a9ca7549505e3dcb6cb" ns2:_="" ns3:_="">
    <xsd:import namespace="6c9d312d-33f5-4985-b84e-8f516ab19615"/>
    <xsd:import namespace="bebe2f16-1b81-4281-9d79-7f180b62a60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c9d312d-33f5-4985-b84e-8f516ab1961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0ec054b1-7eb3-4418-b9cf-5c39f6e7fe42"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ebe2f16-1b81-4281-9d79-7f180b62a60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767548c-db08-42eb-aaa2-6f2e753b5fd3}" ma:internalName="TaxCatchAll" ma:showField="CatchAllData" ma:web="bebe2f16-1b81-4281-9d79-7f180b62a6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ebe2f16-1b81-4281-9d79-7f180b62a604" xsi:nil="true"/>
    <lcf76f155ced4ddcb4097134ff3c332f xmlns="6c9d312d-33f5-4985-b84e-8f516ab19615">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2B75B83-C138-4186-BBEE-1A31788272D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c9d312d-33f5-4985-b84e-8f516ab19615"/>
    <ds:schemaRef ds:uri="bebe2f16-1b81-4281-9d79-7f180b62a6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784C994-78DD-471A-AB5D-F2F0DFD4E9BD}">
  <ds:schemaRefs>
    <ds:schemaRef ds:uri="http://schemas.microsoft.com/office/2006/metadata/properties"/>
    <ds:schemaRef ds:uri="http://schemas.microsoft.com/office/infopath/2007/PartnerControls"/>
    <ds:schemaRef ds:uri="bebe2f16-1b81-4281-9d79-7f180b62a604"/>
    <ds:schemaRef ds:uri="6c9d312d-33f5-4985-b84e-8f516ab19615"/>
  </ds:schemaRefs>
</ds:datastoreItem>
</file>

<file path=customXml/itemProps3.xml><?xml version="1.0" encoding="utf-8"?>
<ds:datastoreItem xmlns:ds="http://schemas.openxmlformats.org/officeDocument/2006/customXml" ds:itemID="{82936967-17ED-4E10-98DD-9EA284F3459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TM03090434[[fn=Wood Type]]</Template>
  <TotalTime>167</TotalTime>
  <Words>681</Words>
  <Application>Microsoft Office PowerPoint</Application>
  <PresentationFormat>Widescreen</PresentationFormat>
  <Paragraphs>150</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Rockwell</vt:lpstr>
      <vt:lpstr>Rockwell Condensed</vt:lpstr>
      <vt:lpstr>Wingdings</vt:lpstr>
      <vt:lpstr>Wood Type</vt:lpstr>
      <vt:lpstr>BOROUGH OF BRADLEY BEACH</vt:lpstr>
      <vt:lpstr>Revenues – Current Fund</vt:lpstr>
      <vt:lpstr>appropriations – Current Fund</vt:lpstr>
      <vt:lpstr>Revenues – Sewer Operating Fund</vt:lpstr>
      <vt:lpstr>appropriations – sewer Operating Fund</vt:lpstr>
      <vt:lpstr>Revenues – Beach Operating Fund</vt:lpstr>
      <vt:lpstr>appropriations – beach Operating Fund</vt:lpstr>
      <vt:lpstr>Capital Budget &amp; Capital Plan (cont…)</vt:lpstr>
      <vt:lpstr>Capital Budget &amp; Capital Plan</vt:lpstr>
      <vt:lpstr>Statistics</vt:lpstr>
      <vt:lpstr>Statistics (cont…)</vt:lpstr>
      <vt:lpstr>Statistics (cont…)</vt:lpstr>
    </vt:vector>
  </TitlesOfParts>
  <Company>Holman Frenia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BOROUGH OF BRADLEY BEACH</dc:title>
  <dc:creator>Anthony Mannino</dc:creator>
  <cp:lastModifiedBy>License Administrator</cp:lastModifiedBy>
  <cp:revision>114</cp:revision>
  <dcterms:created xsi:type="dcterms:W3CDTF">2022-03-08T14:04:38Z</dcterms:created>
  <dcterms:modified xsi:type="dcterms:W3CDTF">2023-04-25T12:53:51Z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0x0101009A60EE7F8ACFE740B9B7B392BC22BAF6</vt:lpwstr>
  </property>
  <property fmtid="{D5CDD505-2E9C-101B-9397-08002B2CF9AE}" pid="3" name="MediaServiceImageTags">
    <vt:lpwstr/>
  </property>
</Properties>
</file>