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8" r:id="rId4"/>
  </p:sldMasterIdLst>
  <p:notesMasterIdLst>
    <p:notesMasterId r:id="rId18"/>
  </p:notesMasterIdLst>
  <p:sldIdLst>
    <p:sldId id="256" r:id="rId5"/>
    <p:sldId id="281" r:id="rId6"/>
    <p:sldId id="284" r:id="rId7"/>
    <p:sldId id="285" r:id="rId8"/>
    <p:sldId id="286" r:id="rId9"/>
    <p:sldId id="287" r:id="rId10"/>
    <p:sldId id="288" r:id="rId11"/>
    <p:sldId id="293" r:id="rId12"/>
    <p:sldId id="294" r:id="rId13"/>
    <p:sldId id="280" r:id="rId14"/>
    <p:sldId id="270" r:id="rId15"/>
    <p:sldId id="295" r:id="rId16"/>
    <p:sldId id="290" r:id="rId17"/>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Microsoft Office User" initials="Office [6]" lastIdx="1" clrIdx="6"/>
  <p:cmAuthor id="1" name="Liza Viana" initials="LV" lastIdx="8" clrIdx="0"/>
  <p:cmAuthor id="8" name="Microsoft Office User" initials="Office [7]" lastIdx="1" clrIdx="7"/>
  <p:cmAuthor id="2" name="Microsoft Office User" initials="Office" lastIdx="1" clrIdx="1"/>
  <p:cmAuthor id="9" name="Microsoft Office User" initials="Office [8]" lastIdx="1" clrIdx="8"/>
  <p:cmAuthor id="3" name="Microsoft Office User" initials="Office [2]" lastIdx="1" clrIdx="2"/>
  <p:cmAuthor id="10" name="Microsoft Office User" initials="Office [9]" lastIdx="1" clrIdx="9"/>
  <p:cmAuthor id="4" name="Microsoft Office User" initials="Office [3]" lastIdx="1" clrIdx="3"/>
  <p:cmAuthor id="5" name="Microsoft Office User" initials="Office [4]" lastIdx="1" clrIdx="4"/>
  <p:cmAuthor id="6" name="Microsoft Office User" initials="Office [5]" lastIdx="1"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9C531"/>
    <a:srgbClr val="FF9900"/>
    <a:srgbClr val="808000"/>
    <a:srgbClr val="FFCC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897" autoAdjust="0"/>
    <p:restoredTop sz="94660"/>
  </p:normalViewPr>
  <p:slideViewPr>
    <p:cSldViewPr snapToGrid="0">
      <p:cViewPr varScale="1">
        <p:scale>
          <a:sx n="111" d="100"/>
          <a:sy n="111" d="100"/>
        </p:scale>
        <p:origin x="1056"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2"/>
            <a:ext cx="3037840" cy="466435"/>
          </a:xfrm>
          <a:prstGeom prst="rect">
            <a:avLst/>
          </a:prstGeom>
        </p:spPr>
        <p:txBody>
          <a:bodyPr vert="horz" lIns="93459" tIns="46729" rIns="93459" bIns="46729" rtlCol="0"/>
          <a:lstStyle>
            <a:lvl1pPr algn="l">
              <a:defRPr sz="1200"/>
            </a:lvl1pPr>
          </a:lstStyle>
          <a:p>
            <a:endParaRPr lang="en-US"/>
          </a:p>
        </p:txBody>
      </p:sp>
      <p:sp>
        <p:nvSpPr>
          <p:cNvPr id="3" name="Date Placeholder 2"/>
          <p:cNvSpPr>
            <a:spLocks noGrp="1"/>
          </p:cNvSpPr>
          <p:nvPr>
            <p:ph type="dt" idx="1"/>
          </p:nvPr>
        </p:nvSpPr>
        <p:spPr>
          <a:xfrm>
            <a:off x="3970938" y="2"/>
            <a:ext cx="3037840" cy="466435"/>
          </a:xfrm>
          <a:prstGeom prst="rect">
            <a:avLst/>
          </a:prstGeom>
        </p:spPr>
        <p:txBody>
          <a:bodyPr vert="horz" lIns="93459" tIns="46729" rIns="93459" bIns="46729" rtlCol="0"/>
          <a:lstStyle>
            <a:lvl1pPr algn="r">
              <a:defRPr sz="1200"/>
            </a:lvl1pPr>
          </a:lstStyle>
          <a:p>
            <a:fld id="{A1B08CF4-7B46-4A5D-901E-B96202E4BD8C}" type="datetimeFigureOut">
              <a:rPr lang="en-US" smtClean="0"/>
              <a:t>4/25/2023</a:t>
            </a:fld>
            <a:endParaRPr lang="en-US"/>
          </a:p>
        </p:txBody>
      </p:sp>
      <p:sp>
        <p:nvSpPr>
          <p:cNvPr id="4" name="Slide Image Placeholder 3"/>
          <p:cNvSpPr>
            <a:spLocks noGrp="1" noRot="1" noChangeAspect="1"/>
          </p:cNvSpPr>
          <p:nvPr>
            <p:ph type="sldImg" idx="2"/>
          </p:nvPr>
        </p:nvSpPr>
        <p:spPr>
          <a:xfrm>
            <a:off x="719138" y="1163638"/>
            <a:ext cx="5572125" cy="3135312"/>
          </a:xfrm>
          <a:prstGeom prst="rect">
            <a:avLst/>
          </a:prstGeom>
          <a:noFill/>
          <a:ln w="12700">
            <a:solidFill>
              <a:prstClr val="black"/>
            </a:solidFill>
          </a:ln>
        </p:spPr>
        <p:txBody>
          <a:bodyPr vert="horz" lIns="93459" tIns="46729" rIns="93459" bIns="46729" rtlCol="0" anchor="ctr"/>
          <a:lstStyle/>
          <a:p>
            <a:endParaRPr lang="en-US"/>
          </a:p>
        </p:txBody>
      </p:sp>
      <p:sp>
        <p:nvSpPr>
          <p:cNvPr id="5" name="Notes Placeholder 4"/>
          <p:cNvSpPr>
            <a:spLocks noGrp="1"/>
          </p:cNvSpPr>
          <p:nvPr>
            <p:ph type="body" sz="quarter" idx="3"/>
          </p:nvPr>
        </p:nvSpPr>
        <p:spPr>
          <a:xfrm>
            <a:off x="701041" y="4473896"/>
            <a:ext cx="5608320" cy="3660457"/>
          </a:xfrm>
          <a:prstGeom prst="rect">
            <a:avLst/>
          </a:prstGeom>
        </p:spPr>
        <p:txBody>
          <a:bodyPr vert="horz" lIns="93459" tIns="46729" rIns="93459" bIns="4672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2" y="8829967"/>
            <a:ext cx="3037840" cy="466434"/>
          </a:xfrm>
          <a:prstGeom prst="rect">
            <a:avLst/>
          </a:prstGeom>
        </p:spPr>
        <p:txBody>
          <a:bodyPr vert="horz" lIns="93459" tIns="46729" rIns="93459" bIns="4672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4"/>
          </a:xfrm>
          <a:prstGeom prst="rect">
            <a:avLst/>
          </a:prstGeom>
        </p:spPr>
        <p:txBody>
          <a:bodyPr vert="horz" lIns="93459" tIns="46729" rIns="93459" bIns="46729" rtlCol="0" anchor="b"/>
          <a:lstStyle>
            <a:lvl1pPr algn="r">
              <a:defRPr sz="1200"/>
            </a:lvl1pPr>
          </a:lstStyle>
          <a:p>
            <a:fld id="{F1BDD5D8-53DE-4FCD-862F-C292FEE3E620}" type="slidenum">
              <a:rPr lang="en-US" smtClean="0"/>
              <a:t>‹#›</a:t>
            </a:fld>
            <a:endParaRPr lang="en-US"/>
          </a:p>
        </p:txBody>
      </p:sp>
    </p:spTree>
    <p:extLst>
      <p:ext uri="{BB962C8B-B14F-4D97-AF65-F5344CB8AC3E}">
        <p14:creationId xmlns:p14="http://schemas.microsoft.com/office/powerpoint/2010/main" val="23332417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BDD5D8-53DE-4FCD-862F-C292FEE3E620}" type="slidenum">
              <a:rPr lang="en-US" smtClean="0"/>
              <a:t>1</a:t>
            </a:fld>
            <a:endParaRPr lang="en-US"/>
          </a:p>
        </p:txBody>
      </p:sp>
    </p:spTree>
    <p:extLst>
      <p:ext uri="{BB962C8B-B14F-4D97-AF65-F5344CB8AC3E}">
        <p14:creationId xmlns:p14="http://schemas.microsoft.com/office/powerpoint/2010/main" val="40885796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r>
              <a:rPr lang="en-US"/>
              <a:t>March 2, 2017</a:t>
            </a:r>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8723107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r>
              <a:rPr lang="en-US"/>
              <a:t>March 2, 2017</a:t>
            </a:r>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250908052"/>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r>
              <a:rPr lang="en-US"/>
              <a:t>March 2, 2017</a:t>
            </a:r>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126520024"/>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r>
              <a:rPr lang="en-US"/>
              <a:t>March 2, 2017</a:t>
            </a:r>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48406795"/>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r>
              <a:rPr lang="en-US"/>
              <a:t>March 2, 2017</a:t>
            </a:r>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245666817"/>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r>
              <a:rPr lang="en-US"/>
              <a:t>March 2, 2017</a:t>
            </a:r>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676275516"/>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r>
              <a:rPr lang="en-US"/>
              <a:t>March 2, 2017</a:t>
            </a:r>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smtClean="0"/>
              <a:t>‹#›</a:t>
            </a:fld>
            <a:endParaRPr lang="en-US" dirty="0"/>
          </a:p>
        </p:txBody>
      </p:sp>
    </p:spTree>
    <p:extLst>
      <p:ext uri="{BB962C8B-B14F-4D97-AF65-F5344CB8AC3E}">
        <p14:creationId xmlns:p14="http://schemas.microsoft.com/office/powerpoint/2010/main" val="61888436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r>
              <a:rPr lang="en-US"/>
              <a:t>March 2, 2017</a:t>
            </a:r>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9772375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r>
              <a:rPr lang="en-US"/>
              <a:t>March 2, 2017</a:t>
            </a:r>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smtClean="0"/>
              <a:t>‹#›</a:t>
            </a:fld>
            <a:endParaRPr lang="en-US" dirty="0"/>
          </a:p>
        </p:txBody>
      </p:sp>
    </p:spTree>
    <p:extLst>
      <p:ext uri="{BB962C8B-B14F-4D97-AF65-F5344CB8AC3E}">
        <p14:creationId xmlns:p14="http://schemas.microsoft.com/office/powerpoint/2010/main" val="5489510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r>
              <a:rPr lang="en-US"/>
              <a:t>March 2, 2017</a:t>
            </a:r>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6745666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r>
              <a:rPr lang="en-US"/>
              <a:t>March 2, 2017</a:t>
            </a:r>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smtClean="0"/>
              <a:t>‹#›</a:t>
            </a:fld>
            <a:endParaRPr lang="en-US" dirty="0"/>
          </a:p>
        </p:txBody>
      </p:sp>
    </p:spTree>
    <p:extLst>
      <p:ext uri="{BB962C8B-B14F-4D97-AF65-F5344CB8AC3E}">
        <p14:creationId xmlns:p14="http://schemas.microsoft.com/office/powerpoint/2010/main" val="12716844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r>
              <a:rPr lang="en-US"/>
              <a:t>March 2, 2017</a:t>
            </a:r>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1991043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r>
              <a:rPr lang="en-US"/>
              <a:t>March 2, 2017</a:t>
            </a:r>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3720621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March 2, 2017</a:t>
            </a:r>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2839849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t>March 2, 2017</a:t>
            </a:r>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smtClean="0"/>
              <a:t>‹#›</a:t>
            </a:fld>
            <a:endParaRPr lang="en-US" dirty="0"/>
          </a:p>
        </p:txBody>
      </p:sp>
    </p:spTree>
    <p:extLst>
      <p:ext uri="{BB962C8B-B14F-4D97-AF65-F5344CB8AC3E}">
        <p14:creationId xmlns:p14="http://schemas.microsoft.com/office/powerpoint/2010/main" val="11772028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
        <p:nvSpPr>
          <p:cNvPr id="5" name="Date Placeholder 4"/>
          <p:cNvSpPr>
            <a:spLocks noGrp="1"/>
          </p:cNvSpPr>
          <p:nvPr>
            <p:ph type="dt" sz="half" idx="10"/>
          </p:nvPr>
        </p:nvSpPr>
        <p:spPr/>
        <p:txBody>
          <a:bodyPr/>
          <a:lstStyle/>
          <a:p>
            <a:r>
              <a:rPr lang="en-US"/>
              <a:t>March 2, 2017</a:t>
            </a:r>
            <a:endParaRPr lang="en-US" dirty="0"/>
          </a:p>
        </p:txBody>
      </p:sp>
    </p:spTree>
    <p:extLst>
      <p:ext uri="{BB962C8B-B14F-4D97-AF65-F5344CB8AC3E}">
        <p14:creationId xmlns:p14="http://schemas.microsoft.com/office/powerpoint/2010/main" val="16179898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r>
              <a:rPr lang="en-US"/>
              <a:t>March 2, 2017</a:t>
            </a:r>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671328997"/>
      </p:ext>
    </p:extLst>
  </p:cSld>
  <p:clrMap bg1="lt1" tx1="dk1" bg2="lt2" tx2="dk2" accent1="accent1" accent2="accent2" accent3="accent3" accent4="accent4" accent5="accent5" accent6="accent6" hlink="hlink" folHlink="folHlink"/>
  <p:sldLayoutIdLst>
    <p:sldLayoutId id="2147483699" r:id="rId1"/>
    <p:sldLayoutId id="2147483700" r:id="rId2"/>
    <p:sldLayoutId id="2147483701" r:id="rId3"/>
    <p:sldLayoutId id="2147483702" r:id="rId4"/>
    <p:sldLayoutId id="2147483703" r:id="rId5"/>
    <p:sldLayoutId id="2147483704" r:id="rId6"/>
    <p:sldLayoutId id="2147483705" r:id="rId7"/>
    <p:sldLayoutId id="2147483706" r:id="rId8"/>
    <p:sldLayoutId id="2147483707" r:id="rId9"/>
    <p:sldLayoutId id="2147483708" r:id="rId10"/>
    <p:sldLayoutId id="2147483709" r:id="rId11"/>
    <p:sldLayoutId id="2147483710" r:id="rId12"/>
    <p:sldLayoutId id="2147483711" r:id="rId13"/>
    <p:sldLayoutId id="2147483712" r:id="rId14"/>
    <p:sldLayoutId id="2147483713" r:id="rId15"/>
    <p:sldLayoutId id="2147483714" r:id="rId16"/>
  </p:sldLayoutIdLst>
  <p:hf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3" Type="http://schemas.openxmlformats.org/officeDocument/2006/relationships/image" Target="../media/image14.svg"/><Relationship Id="rId18" Type="http://schemas.openxmlformats.org/officeDocument/2006/relationships/image" Target="../media/image19.png"/><Relationship Id="rId26" Type="http://schemas.openxmlformats.org/officeDocument/2006/relationships/image" Target="../media/image27.png"/><Relationship Id="rId3" Type="http://schemas.openxmlformats.org/officeDocument/2006/relationships/image" Target="../media/image4.svg"/><Relationship Id="rId21" Type="http://schemas.openxmlformats.org/officeDocument/2006/relationships/image" Target="../media/image22.svg"/><Relationship Id="rId34" Type="http://schemas.openxmlformats.org/officeDocument/2006/relationships/image" Target="../media/image35.png"/><Relationship Id="rId7" Type="http://schemas.openxmlformats.org/officeDocument/2006/relationships/image" Target="../media/image8.svg"/><Relationship Id="rId12" Type="http://schemas.openxmlformats.org/officeDocument/2006/relationships/image" Target="../media/image13.png"/><Relationship Id="rId17" Type="http://schemas.openxmlformats.org/officeDocument/2006/relationships/image" Target="../media/image18.svg"/><Relationship Id="rId25" Type="http://schemas.openxmlformats.org/officeDocument/2006/relationships/image" Target="../media/image26.svg"/><Relationship Id="rId33" Type="http://schemas.openxmlformats.org/officeDocument/2006/relationships/image" Target="../media/image34.svg"/><Relationship Id="rId2" Type="http://schemas.openxmlformats.org/officeDocument/2006/relationships/image" Target="../media/image3.png"/><Relationship Id="rId16" Type="http://schemas.openxmlformats.org/officeDocument/2006/relationships/image" Target="../media/image17.png"/><Relationship Id="rId20" Type="http://schemas.openxmlformats.org/officeDocument/2006/relationships/image" Target="../media/image21.png"/><Relationship Id="rId29" Type="http://schemas.openxmlformats.org/officeDocument/2006/relationships/image" Target="../media/image30.svg"/><Relationship Id="rId1" Type="http://schemas.openxmlformats.org/officeDocument/2006/relationships/slideLayout" Target="../slideLayouts/slideLayout2.xml"/><Relationship Id="rId6" Type="http://schemas.openxmlformats.org/officeDocument/2006/relationships/image" Target="../media/image7.png"/><Relationship Id="rId11" Type="http://schemas.openxmlformats.org/officeDocument/2006/relationships/image" Target="../media/image12.svg"/><Relationship Id="rId24" Type="http://schemas.openxmlformats.org/officeDocument/2006/relationships/image" Target="../media/image25.png"/><Relationship Id="rId32" Type="http://schemas.openxmlformats.org/officeDocument/2006/relationships/image" Target="../media/image33.png"/><Relationship Id="rId5" Type="http://schemas.openxmlformats.org/officeDocument/2006/relationships/image" Target="../media/image6.svg"/><Relationship Id="rId15" Type="http://schemas.openxmlformats.org/officeDocument/2006/relationships/image" Target="../media/image16.svg"/><Relationship Id="rId23" Type="http://schemas.openxmlformats.org/officeDocument/2006/relationships/image" Target="../media/image24.svg"/><Relationship Id="rId28" Type="http://schemas.openxmlformats.org/officeDocument/2006/relationships/image" Target="../media/image29.png"/><Relationship Id="rId10" Type="http://schemas.openxmlformats.org/officeDocument/2006/relationships/image" Target="../media/image11.png"/><Relationship Id="rId19" Type="http://schemas.openxmlformats.org/officeDocument/2006/relationships/image" Target="../media/image20.svg"/><Relationship Id="rId31" Type="http://schemas.openxmlformats.org/officeDocument/2006/relationships/image" Target="../media/image32.svg"/><Relationship Id="rId4" Type="http://schemas.openxmlformats.org/officeDocument/2006/relationships/image" Target="../media/image5.png"/><Relationship Id="rId9" Type="http://schemas.openxmlformats.org/officeDocument/2006/relationships/image" Target="../media/image10.svg"/><Relationship Id="rId14" Type="http://schemas.openxmlformats.org/officeDocument/2006/relationships/image" Target="../media/image15.png"/><Relationship Id="rId22" Type="http://schemas.openxmlformats.org/officeDocument/2006/relationships/image" Target="../media/image23.png"/><Relationship Id="rId27" Type="http://schemas.openxmlformats.org/officeDocument/2006/relationships/image" Target="../media/image28.svg"/><Relationship Id="rId30" Type="http://schemas.openxmlformats.org/officeDocument/2006/relationships/image" Target="../media/image31.png"/><Relationship Id="rId35" Type="http://schemas.openxmlformats.org/officeDocument/2006/relationships/image" Target="../media/image36.svg"/><Relationship Id="rId8" Type="http://schemas.openxmlformats.org/officeDocument/2006/relationships/image" Target="../media/image9.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package" Target="../embeddings/Microsoft_Excel_Worksheet.xlsx"/><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90033" y="471985"/>
            <a:ext cx="8000999" cy="1891836"/>
          </a:xfrm>
        </p:spPr>
        <p:txBody>
          <a:bodyPr/>
          <a:lstStyle/>
          <a:p>
            <a:pPr algn="ctr"/>
            <a:r>
              <a:rPr lang="en-US" sz="6000" dirty="0">
                <a:latin typeface="Times New Roman" panose="02020603050405020304" pitchFamily="18" charset="0"/>
                <a:cs typeface="Times New Roman" panose="02020603050405020304" pitchFamily="18" charset="0"/>
              </a:rPr>
              <a:t>Borough of Bradley Beach</a:t>
            </a:r>
          </a:p>
        </p:txBody>
      </p:sp>
      <p:sp>
        <p:nvSpPr>
          <p:cNvPr id="3" name="Subtitle 2"/>
          <p:cNvSpPr>
            <a:spLocks noGrp="1"/>
          </p:cNvSpPr>
          <p:nvPr>
            <p:ph type="subTitle" idx="1"/>
          </p:nvPr>
        </p:nvSpPr>
        <p:spPr>
          <a:xfrm>
            <a:off x="1507064" y="4191000"/>
            <a:ext cx="7766936" cy="2215486"/>
          </a:xfrm>
        </p:spPr>
        <p:txBody>
          <a:bodyPr>
            <a:normAutofit/>
          </a:bodyPr>
          <a:lstStyle/>
          <a:p>
            <a:pPr algn="ctr"/>
            <a:r>
              <a:rPr lang="en-US" sz="3600" dirty="0">
                <a:latin typeface="Times New Roman" panose="02020603050405020304" pitchFamily="18" charset="0"/>
                <a:cs typeface="Times New Roman" panose="02020603050405020304" pitchFamily="18" charset="0"/>
              </a:rPr>
              <a:t>2023 MUNICIPAL BUDGET WORKSHOP #2</a:t>
            </a:r>
          </a:p>
        </p:txBody>
      </p:sp>
      <p:sp>
        <p:nvSpPr>
          <p:cNvPr id="5" name="Slide Number Placeholder 4"/>
          <p:cNvSpPr>
            <a:spLocks noGrp="1"/>
          </p:cNvSpPr>
          <p:nvPr>
            <p:ph type="sldNum" sz="quarter" idx="12"/>
          </p:nvPr>
        </p:nvSpPr>
        <p:spPr/>
        <p:txBody>
          <a:bodyPr/>
          <a:lstStyle/>
          <a:p>
            <a:fld id="{D57F1E4F-1CFF-5643-939E-217C01CDF565}" type="slidenum">
              <a:rPr lang="en-US" smtClean="0"/>
              <a:pPr/>
              <a:t>1</a:t>
            </a:fld>
            <a:endParaRPr lang="en-US" dirty="0"/>
          </a:p>
        </p:txBody>
      </p:sp>
      <p:pic>
        <p:nvPicPr>
          <p:cNvPr id="1026" name="Picture 2" descr="Bradley Beach Logo">
            <a:extLst>
              <a:ext uri="{FF2B5EF4-FFF2-40B4-BE49-F238E27FC236}">
                <a16:creationId xmlns:a16="http://schemas.microsoft.com/office/drawing/2014/main" id="{716D62B5-0838-C6CC-CE7C-85AC94F2F78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98732" y="2528887"/>
            <a:ext cx="2000250" cy="18002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807037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SERVICES PROVIDED TO OUR RESIDENTS:</a:t>
            </a:r>
          </a:p>
        </p:txBody>
      </p:sp>
      <p:sp>
        <p:nvSpPr>
          <p:cNvPr id="3" name="Content Placeholder 2"/>
          <p:cNvSpPr>
            <a:spLocks noGrp="1"/>
          </p:cNvSpPr>
          <p:nvPr>
            <p:ph idx="1"/>
          </p:nvPr>
        </p:nvSpPr>
        <p:spPr>
          <a:xfrm>
            <a:off x="677333" y="1727199"/>
            <a:ext cx="9082551" cy="4838037"/>
          </a:xfrm>
        </p:spPr>
        <p:txBody>
          <a:bodyPr>
            <a:normAutofit fontScale="25000" lnSpcReduction="20000"/>
          </a:bodyPr>
          <a:lstStyle/>
          <a:p>
            <a:pPr marL="0" indent="0">
              <a:buNone/>
            </a:pPr>
            <a:r>
              <a:rPr lang="en-US" sz="7200" dirty="0">
                <a:latin typeface="Times New Roman" panose="02020603050405020304" pitchFamily="18" charset="0"/>
                <a:cs typeface="Times New Roman" panose="02020603050405020304" pitchFamily="18" charset="0"/>
              </a:rPr>
              <a:t>Police Protection and Community Outreach			Public Library</a:t>
            </a:r>
          </a:p>
          <a:p>
            <a:pPr marL="0" indent="0">
              <a:buNone/>
            </a:pPr>
            <a:r>
              <a:rPr lang="en-US" sz="7200" dirty="0">
                <a:latin typeface="Times New Roman" panose="02020603050405020304" pitchFamily="18" charset="0"/>
                <a:cs typeface="Times New Roman" panose="02020603050405020304" pitchFamily="18" charset="0"/>
              </a:rPr>
              <a:t>Court Services									Recreation Programs &amp; Activities	</a:t>
            </a:r>
          </a:p>
          <a:p>
            <a:pPr marL="0" indent="0">
              <a:buNone/>
            </a:pPr>
            <a:r>
              <a:rPr lang="en-US" sz="7200" dirty="0">
                <a:latin typeface="Times New Roman" panose="02020603050405020304" pitchFamily="18" charset="0"/>
                <a:cs typeface="Times New Roman" panose="02020603050405020304" pitchFamily="18" charset="0"/>
              </a:rPr>
              <a:t>Public Information								Parks &amp; Fields</a:t>
            </a:r>
          </a:p>
          <a:p>
            <a:pPr marL="0" indent="0">
              <a:buNone/>
            </a:pPr>
            <a:r>
              <a:rPr lang="en-US" sz="7200" dirty="0">
                <a:latin typeface="Times New Roman" panose="02020603050405020304" pitchFamily="18" charset="0"/>
                <a:cs typeface="Times New Roman" panose="02020603050405020304" pitchFamily="18" charset="0"/>
              </a:rPr>
              <a:t>Building Inspections							Code Enforcement</a:t>
            </a:r>
          </a:p>
          <a:p>
            <a:pPr marL="0" indent="0">
              <a:buNone/>
            </a:pPr>
            <a:r>
              <a:rPr lang="en-US" sz="7200" dirty="0">
                <a:latin typeface="Times New Roman" panose="02020603050405020304" pitchFamily="18" charset="0"/>
                <a:cs typeface="Times New Roman" panose="02020603050405020304" pitchFamily="18" charset="0"/>
              </a:rPr>
              <a:t>Fire Protection									Fire Inspections </a:t>
            </a:r>
          </a:p>
          <a:p>
            <a:pPr marL="0" indent="0">
              <a:buNone/>
            </a:pPr>
            <a:r>
              <a:rPr lang="en-US" sz="7200" dirty="0">
                <a:latin typeface="Times New Roman" panose="02020603050405020304" pitchFamily="18" charset="0"/>
                <a:cs typeface="Times New Roman" panose="02020603050405020304" pitchFamily="18" charset="0"/>
              </a:rPr>
              <a:t>First-Aid Squad 								Animal Control</a:t>
            </a:r>
          </a:p>
          <a:p>
            <a:pPr marL="0" indent="0">
              <a:buNone/>
            </a:pPr>
            <a:r>
              <a:rPr lang="en-US" sz="7200" dirty="0">
                <a:latin typeface="Times New Roman" panose="02020603050405020304" pitchFamily="18" charset="0"/>
                <a:cs typeface="Times New Roman" panose="02020603050405020304" pitchFamily="18" charset="0"/>
              </a:rPr>
              <a:t>Storm Cleanup								Street Lighting	</a:t>
            </a:r>
          </a:p>
          <a:p>
            <a:pPr marL="0" indent="0">
              <a:buNone/>
            </a:pPr>
            <a:r>
              <a:rPr lang="en-US" sz="7200" dirty="0">
                <a:latin typeface="Times New Roman" panose="02020603050405020304" pitchFamily="18" charset="0"/>
                <a:cs typeface="Times New Roman" panose="02020603050405020304" pitchFamily="18" charset="0"/>
              </a:rPr>
              <a:t>Snow Removal								4 X year Bulk Pickup</a:t>
            </a:r>
          </a:p>
          <a:p>
            <a:pPr marL="0" indent="0">
              <a:buNone/>
            </a:pPr>
            <a:r>
              <a:rPr lang="en-US" sz="7200" dirty="0">
                <a:latin typeface="Times New Roman" panose="02020603050405020304" pitchFamily="18" charset="0"/>
                <a:cs typeface="Times New Roman" panose="02020603050405020304" pitchFamily="18" charset="0"/>
              </a:rPr>
              <a:t>Bulk Recycling 								Road Repair	</a:t>
            </a:r>
          </a:p>
          <a:p>
            <a:pPr marL="0" indent="0">
              <a:buNone/>
            </a:pPr>
            <a:r>
              <a:rPr lang="en-US" sz="7200" dirty="0">
                <a:latin typeface="Times New Roman" panose="02020603050405020304" pitchFamily="18" charset="0"/>
                <a:cs typeface="Times New Roman" panose="02020603050405020304" pitchFamily="18" charset="0"/>
              </a:rPr>
              <a:t>Electronics Recycling							Sanitary Sewer Collection</a:t>
            </a:r>
          </a:p>
          <a:p>
            <a:pPr marL="0" indent="0">
              <a:buNone/>
            </a:pPr>
            <a:r>
              <a:rPr lang="en-US" sz="7200" dirty="0">
                <a:latin typeface="Times New Roman" panose="02020603050405020304" pitchFamily="18" charset="0"/>
                <a:cs typeface="Times New Roman" panose="02020603050405020304" pitchFamily="18" charset="0"/>
              </a:rPr>
              <a:t>Street Sweeping								Storm Basin Repair/Replacement</a:t>
            </a:r>
          </a:p>
          <a:p>
            <a:pPr marL="0" indent="0">
              <a:buNone/>
            </a:pPr>
            <a:r>
              <a:rPr lang="en-US" sz="7200" dirty="0">
                <a:latin typeface="Times New Roman" panose="02020603050405020304" pitchFamily="18" charset="0"/>
                <a:cs typeface="Times New Roman" panose="02020603050405020304" pitchFamily="18" charset="0"/>
              </a:rPr>
              <a:t>Sewer Infrastructure Maintenance                                  Our Lake Commissions</a:t>
            </a:r>
          </a:p>
          <a:p>
            <a:pPr marL="0" indent="0">
              <a:buNone/>
            </a:pPr>
            <a:r>
              <a:rPr lang="en-US" sz="7200" dirty="0">
                <a:latin typeface="Times New Roman" panose="02020603050405020304" pitchFamily="18" charset="0"/>
                <a:cs typeface="Times New Roman" panose="02020603050405020304" pitchFamily="18" charset="0"/>
              </a:rPr>
              <a:t>Our Beaches									Environmental Programs &amp; More</a:t>
            </a:r>
          </a:p>
          <a:p>
            <a:pPr marL="0" indent="0">
              <a:buNone/>
            </a:pPr>
            <a:r>
              <a:rPr lang="en-US" sz="5600" dirty="0">
                <a:latin typeface="Times New Roman" panose="02020603050405020304" pitchFamily="18" charset="0"/>
                <a:cs typeface="Times New Roman" panose="02020603050405020304" pitchFamily="18" charset="0"/>
              </a:rPr>
              <a:t>		</a:t>
            </a:r>
          </a:p>
          <a:p>
            <a:pPr marL="0" indent="0">
              <a:buNone/>
            </a:pPr>
            <a:r>
              <a:rPr lang="en-US" sz="4900" dirty="0">
                <a:latin typeface="Times New Roman" panose="02020603050405020304" pitchFamily="18" charset="0"/>
                <a:cs typeface="Times New Roman" panose="02020603050405020304" pitchFamily="18" charset="0"/>
              </a:rPr>
              <a:t>												</a:t>
            </a:r>
          </a:p>
          <a:p>
            <a:pPr marL="0" indent="0">
              <a:buNone/>
            </a:pPr>
            <a:r>
              <a:rPr lang="en-US" sz="4900" dirty="0">
                <a:latin typeface="Times New Roman" panose="02020603050405020304" pitchFamily="18" charset="0"/>
                <a:cs typeface="Times New Roman" panose="02020603050405020304" pitchFamily="18" charset="0"/>
              </a:rPr>
              <a:t>												</a:t>
            </a:r>
          </a:p>
          <a:p>
            <a:pPr marL="0" indent="0">
              <a:buNone/>
            </a:pPr>
            <a:endParaRPr lang="en-US" sz="4900" dirty="0">
              <a:latin typeface="Times New Roman" panose="02020603050405020304" pitchFamily="18" charset="0"/>
              <a:cs typeface="Times New Roman" panose="02020603050405020304" pitchFamily="18" charset="0"/>
            </a:endParaRPr>
          </a:p>
          <a:p>
            <a:pPr marL="0" indent="0">
              <a:buNone/>
            </a:pPr>
            <a:endParaRPr lang="en-US" sz="5500" dirty="0">
              <a:latin typeface="Times New Roman" panose="02020603050405020304" pitchFamily="18" charset="0"/>
              <a:cs typeface="Times New Roman" panose="02020603050405020304" pitchFamily="18" charset="0"/>
            </a:endParaRPr>
          </a:p>
          <a:p>
            <a:pPr marL="0" indent="0">
              <a:buNone/>
            </a:pPr>
            <a:r>
              <a:rPr lang="en-US" sz="5500" dirty="0">
                <a:latin typeface="Times New Roman" panose="02020603050405020304" pitchFamily="18" charset="0"/>
                <a:cs typeface="Times New Roman" panose="02020603050405020304" pitchFamily="18" charset="0"/>
              </a:rPr>
              <a:t>	</a:t>
            </a:r>
          </a:p>
          <a:p>
            <a:pPr marL="0" indent="0">
              <a:buNone/>
            </a:pPr>
            <a:r>
              <a:rPr lang="en-US" sz="55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	</a:t>
            </a:r>
          </a:p>
        </p:txBody>
      </p:sp>
      <p:sp>
        <p:nvSpPr>
          <p:cNvPr id="4" name="Slide Number Placeholder 3"/>
          <p:cNvSpPr>
            <a:spLocks noGrp="1"/>
          </p:cNvSpPr>
          <p:nvPr>
            <p:ph type="sldNum" sz="quarter" idx="12"/>
          </p:nvPr>
        </p:nvSpPr>
        <p:spPr/>
        <p:txBody>
          <a:bodyPr/>
          <a:lstStyle/>
          <a:p>
            <a:fld id="{519954A3-9DFD-4C44-94BA-B95130A3BA1C}" type="slidenum">
              <a:rPr lang="en-US" smtClean="0"/>
              <a:t>10</a:t>
            </a:fld>
            <a:endParaRPr lang="en-US" dirty="0"/>
          </a:p>
        </p:txBody>
      </p:sp>
      <p:pic>
        <p:nvPicPr>
          <p:cNvPr id="7" name="Graphic 6" descr="Signpost">
            <a:extLst>
              <a:ext uri="{FF2B5EF4-FFF2-40B4-BE49-F238E27FC236}">
                <a16:creationId xmlns:a16="http://schemas.microsoft.com/office/drawing/2014/main" id="{A1906846-EE6D-4559-8AC7-FB2083AE7810}"/>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0143066" y="420593"/>
            <a:ext cx="914400" cy="914400"/>
          </a:xfrm>
          <a:prstGeom prst="rect">
            <a:avLst/>
          </a:prstGeom>
        </p:spPr>
      </p:pic>
      <p:pic>
        <p:nvPicPr>
          <p:cNvPr id="9" name="Graphic 8" descr="Books">
            <a:extLst>
              <a:ext uri="{FF2B5EF4-FFF2-40B4-BE49-F238E27FC236}">
                <a16:creationId xmlns:a16="http://schemas.microsoft.com/office/drawing/2014/main" id="{4A321D71-81F0-43D3-884D-6EE601CED7EA}"/>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0628948" y="1600200"/>
            <a:ext cx="914400" cy="914400"/>
          </a:xfrm>
          <a:prstGeom prst="rect">
            <a:avLst/>
          </a:prstGeom>
        </p:spPr>
      </p:pic>
      <p:pic>
        <p:nvPicPr>
          <p:cNvPr id="11" name="Graphic 10" descr="Snow">
            <a:extLst>
              <a:ext uri="{FF2B5EF4-FFF2-40B4-BE49-F238E27FC236}">
                <a16:creationId xmlns:a16="http://schemas.microsoft.com/office/drawing/2014/main" id="{7FDA77DE-5478-4845-A7AD-3A966EF3E13F}"/>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7457628" y="812800"/>
            <a:ext cx="914400" cy="914400"/>
          </a:xfrm>
          <a:prstGeom prst="rect">
            <a:avLst/>
          </a:prstGeom>
        </p:spPr>
      </p:pic>
      <p:pic>
        <p:nvPicPr>
          <p:cNvPr id="17" name="Graphic 16" descr="Firefighter">
            <a:extLst>
              <a:ext uri="{FF2B5EF4-FFF2-40B4-BE49-F238E27FC236}">
                <a16:creationId xmlns:a16="http://schemas.microsoft.com/office/drawing/2014/main" id="{FBE5467D-F525-4B36-A1CC-98337883FD10}"/>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2759862" y="3722946"/>
            <a:ext cx="914400" cy="914400"/>
          </a:xfrm>
          <a:prstGeom prst="rect">
            <a:avLst/>
          </a:prstGeom>
        </p:spPr>
      </p:pic>
      <p:pic>
        <p:nvPicPr>
          <p:cNvPr id="19" name="Graphic 18" descr="Police">
            <a:extLst>
              <a:ext uri="{FF2B5EF4-FFF2-40B4-BE49-F238E27FC236}">
                <a16:creationId xmlns:a16="http://schemas.microsoft.com/office/drawing/2014/main" id="{F495CC5E-53B2-43EF-A686-9BC4F3A5587A}"/>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4814243" y="1246190"/>
            <a:ext cx="914400" cy="914400"/>
          </a:xfrm>
          <a:prstGeom prst="rect">
            <a:avLst/>
          </a:prstGeom>
        </p:spPr>
      </p:pic>
      <p:pic>
        <p:nvPicPr>
          <p:cNvPr id="21" name="Graphic 20" descr="Park scene">
            <a:extLst>
              <a:ext uri="{FF2B5EF4-FFF2-40B4-BE49-F238E27FC236}">
                <a16:creationId xmlns:a16="http://schemas.microsoft.com/office/drawing/2014/main" id="{C394DA28-4643-430C-82E6-6FADD6FF3CBD}"/>
              </a:ext>
            </a:extLst>
          </p:cNvPr>
          <p:cNvPicPr>
            <a:picLocks noChangeAspect="1"/>
          </p:cNvPicPr>
          <p:nvPr/>
        </p:nvPicPr>
        <p:blipFill>
          <a:blip r:embed="rId12">
            <a:extLst>
              <a:ext uri="{96DAC541-7B7A-43D3-8B79-37D633B846F1}">
                <asvg:svgBlip xmlns:asvg="http://schemas.microsoft.com/office/drawing/2016/SVG/main" r:embed="rId13"/>
              </a:ext>
            </a:extLst>
          </a:blip>
          <a:stretch>
            <a:fillRect/>
          </a:stretch>
        </p:blipFill>
        <p:spPr>
          <a:xfrm>
            <a:off x="8401798" y="2466810"/>
            <a:ext cx="914400" cy="914400"/>
          </a:xfrm>
          <a:prstGeom prst="rect">
            <a:avLst/>
          </a:prstGeom>
        </p:spPr>
      </p:pic>
      <p:pic>
        <p:nvPicPr>
          <p:cNvPr id="25" name="Graphic 24" descr="Cement truck">
            <a:extLst>
              <a:ext uri="{FF2B5EF4-FFF2-40B4-BE49-F238E27FC236}">
                <a16:creationId xmlns:a16="http://schemas.microsoft.com/office/drawing/2014/main" id="{406B2F8B-7373-40F5-9DDB-D5D52CBA466C}"/>
              </a:ext>
            </a:extLst>
          </p:cNvPr>
          <p:cNvPicPr>
            <a:picLocks noChangeAspect="1"/>
          </p:cNvPicPr>
          <p:nvPr/>
        </p:nvPicPr>
        <p:blipFill>
          <a:blip r:embed="rId14">
            <a:extLst>
              <a:ext uri="{96DAC541-7B7A-43D3-8B79-37D633B846F1}">
                <asvg:svgBlip xmlns:asvg="http://schemas.microsoft.com/office/drawing/2016/SVG/main" r:embed="rId15"/>
              </a:ext>
            </a:extLst>
          </a:blip>
          <a:stretch>
            <a:fillRect/>
          </a:stretch>
        </p:blipFill>
        <p:spPr>
          <a:xfrm>
            <a:off x="8443993" y="4438980"/>
            <a:ext cx="914400" cy="914400"/>
          </a:xfrm>
          <a:prstGeom prst="rect">
            <a:avLst/>
          </a:prstGeom>
        </p:spPr>
      </p:pic>
      <p:pic>
        <p:nvPicPr>
          <p:cNvPr id="27" name="Graphic 26" descr="Dump truck">
            <a:extLst>
              <a:ext uri="{FF2B5EF4-FFF2-40B4-BE49-F238E27FC236}">
                <a16:creationId xmlns:a16="http://schemas.microsoft.com/office/drawing/2014/main" id="{97F2D0DE-4812-46E5-B423-DE422F5D6C71}"/>
              </a:ext>
            </a:extLst>
          </p:cNvPr>
          <p:cNvPicPr>
            <a:picLocks noChangeAspect="1"/>
          </p:cNvPicPr>
          <p:nvPr/>
        </p:nvPicPr>
        <p:blipFill>
          <a:blip r:embed="rId16">
            <a:extLst>
              <a:ext uri="{96DAC541-7B7A-43D3-8B79-37D633B846F1}">
                <asvg:svgBlip xmlns:asvg="http://schemas.microsoft.com/office/drawing/2016/SVG/main" r:embed="rId17"/>
              </a:ext>
            </a:extLst>
          </a:blip>
          <a:stretch>
            <a:fillRect/>
          </a:stretch>
        </p:blipFill>
        <p:spPr>
          <a:xfrm>
            <a:off x="9901766" y="3832222"/>
            <a:ext cx="914400" cy="914400"/>
          </a:xfrm>
          <a:prstGeom prst="rect">
            <a:avLst/>
          </a:prstGeom>
        </p:spPr>
      </p:pic>
      <p:pic>
        <p:nvPicPr>
          <p:cNvPr id="29" name="Graphic 28" descr="Traffic cone">
            <a:extLst>
              <a:ext uri="{FF2B5EF4-FFF2-40B4-BE49-F238E27FC236}">
                <a16:creationId xmlns:a16="http://schemas.microsoft.com/office/drawing/2014/main" id="{84FEA076-C9DA-4A44-B868-43B5F3183286}"/>
              </a:ext>
            </a:extLst>
          </p:cNvPr>
          <p:cNvPicPr>
            <a:picLocks noChangeAspect="1"/>
          </p:cNvPicPr>
          <p:nvPr/>
        </p:nvPicPr>
        <p:blipFill>
          <a:blip r:embed="rId18">
            <a:extLst>
              <a:ext uri="{96DAC541-7B7A-43D3-8B79-37D633B846F1}">
                <asvg:svgBlip xmlns:asvg="http://schemas.microsoft.com/office/drawing/2016/SVG/main" r:embed="rId19"/>
              </a:ext>
            </a:extLst>
          </a:blip>
          <a:stretch>
            <a:fillRect/>
          </a:stretch>
        </p:blipFill>
        <p:spPr>
          <a:xfrm>
            <a:off x="10600266" y="5434012"/>
            <a:ext cx="914400" cy="914400"/>
          </a:xfrm>
          <a:prstGeom prst="rect">
            <a:avLst/>
          </a:prstGeom>
        </p:spPr>
      </p:pic>
      <p:pic>
        <p:nvPicPr>
          <p:cNvPr id="31" name="Graphic 30" descr="Streetlight">
            <a:extLst>
              <a:ext uri="{FF2B5EF4-FFF2-40B4-BE49-F238E27FC236}">
                <a16:creationId xmlns:a16="http://schemas.microsoft.com/office/drawing/2014/main" id="{FDB8A618-1CFD-4AE0-87BB-5B5D5DB50FEF}"/>
              </a:ext>
            </a:extLst>
          </p:cNvPr>
          <p:cNvPicPr>
            <a:picLocks noChangeAspect="1"/>
          </p:cNvPicPr>
          <p:nvPr/>
        </p:nvPicPr>
        <p:blipFill>
          <a:blip r:embed="rId20">
            <a:extLst>
              <a:ext uri="{96DAC541-7B7A-43D3-8B79-37D633B846F1}">
                <asvg:svgBlip xmlns:asvg="http://schemas.microsoft.com/office/drawing/2016/SVG/main" r:embed="rId21"/>
              </a:ext>
            </a:extLst>
          </a:blip>
          <a:stretch>
            <a:fillRect/>
          </a:stretch>
        </p:blipFill>
        <p:spPr>
          <a:xfrm>
            <a:off x="3373007" y="4757073"/>
            <a:ext cx="914400" cy="914400"/>
          </a:xfrm>
          <a:prstGeom prst="rect">
            <a:avLst/>
          </a:prstGeom>
        </p:spPr>
      </p:pic>
      <p:pic>
        <p:nvPicPr>
          <p:cNvPr id="33" name="Graphic 32" descr="Gavel">
            <a:extLst>
              <a:ext uri="{FF2B5EF4-FFF2-40B4-BE49-F238E27FC236}">
                <a16:creationId xmlns:a16="http://schemas.microsoft.com/office/drawing/2014/main" id="{909519E4-9DAE-4C0D-B307-81F8405F216F}"/>
              </a:ext>
            </a:extLst>
          </p:cNvPr>
          <p:cNvPicPr>
            <a:picLocks noChangeAspect="1"/>
          </p:cNvPicPr>
          <p:nvPr/>
        </p:nvPicPr>
        <p:blipFill>
          <a:blip r:embed="rId22">
            <a:extLst>
              <a:ext uri="{96DAC541-7B7A-43D3-8B79-37D633B846F1}">
                <asvg:svgBlip xmlns:asvg="http://schemas.microsoft.com/office/drawing/2016/SVG/main" r:embed="rId23"/>
              </a:ext>
            </a:extLst>
          </a:blip>
          <a:stretch>
            <a:fillRect/>
          </a:stretch>
        </p:blipFill>
        <p:spPr>
          <a:xfrm>
            <a:off x="3248469" y="2514600"/>
            <a:ext cx="914400" cy="914400"/>
          </a:xfrm>
          <a:prstGeom prst="rect">
            <a:avLst/>
          </a:prstGeom>
        </p:spPr>
      </p:pic>
      <p:pic>
        <p:nvPicPr>
          <p:cNvPr id="35" name="Graphic 34" descr="Dog">
            <a:extLst>
              <a:ext uri="{FF2B5EF4-FFF2-40B4-BE49-F238E27FC236}">
                <a16:creationId xmlns:a16="http://schemas.microsoft.com/office/drawing/2014/main" id="{92D801DB-BEB2-4303-A151-5FF481DB58F3}"/>
              </a:ext>
            </a:extLst>
          </p:cNvPr>
          <p:cNvPicPr>
            <a:picLocks noChangeAspect="1"/>
          </p:cNvPicPr>
          <p:nvPr/>
        </p:nvPicPr>
        <p:blipFill>
          <a:blip r:embed="rId24">
            <a:extLst>
              <a:ext uri="{96DAC541-7B7A-43D3-8B79-37D633B846F1}">
                <asvg:svgBlip xmlns:asvg="http://schemas.microsoft.com/office/drawing/2016/SVG/main" r:embed="rId25"/>
              </a:ext>
            </a:extLst>
          </a:blip>
          <a:stretch>
            <a:fillRect/>
          </a:stretch>
        </p:blipFill>
        <p:spPr>
          <a:xfrm>
            <a:off x="7658714" y="3429000"/>
            <a:ext cx="914400" cy="914400"/>
          </a:xfrm>
          <a:prstGeom prst="rect">
            <a:avLst/>
          </a:prstGeom>
        </p:spPr>
      </p:pic>
      <p:pic>
        <p:nvPicPr>
          <p:cNvPr id="39" name="Graphic 38" descr="Meeting">
            <a:extLst>
              <a:ext uri="{FF2B5EF4-FFF2-40B4-BE49-F238E27FC236}">
                <a16:creationId xmlns:a16="http://schemas.microsoft.com/office/drawing/2014/main" id="{6C614C6B-D1B7-4746-BDB5-2C8AABE556E2}"/>
              </a:ext>
            </a:extLst>
          </p:cNvPr>
          <p:cNvPicPr>
            <a:picLocks noChangeAspect="1"/>
          </p:cNvPicPr>
          <p:nvPr/>
        </p:nvPicPr>
        <p:blipFill>
          <a:blip r:embed="rId26">
            <a:extLst>
              <a:ext uri="{96DAC541-7B7A-43D3-8B79-37D633B846F1}">
                <asvg:svgBlip xmlns:asvg="http://schemas.microsoft.com/office/drawing/2016/SVG/main" r:embed="rId27"/>
              </a:ext>
            </a:extLst>
          </a:blip>
          <a:stretch>
            <a:fillRect/>
          </a:stretch>
        </p:blipFill>
        <p:spPr>
          <a:xfrm>
            <a:off x="9228666" y="929353"/>
            <a:ext cx="914400" cy="914400"/>
          </a:xfrm>
          <a:prstGeom prst="rect">
            <a:avLst/>
          </a:prstGeom>
        </p:spPr>
      </p:pic>
      <p:pic>
        <p:nvPicPr>
          <p:cNvPr id="41" name="Graphic 40" descr="Recycle">
            <a:extLst>
              <a:ext uri="{FF2B5EF4-FFF2-40B4-BE49-F238E27FC236}">
                <a16:creationId xmlns:a16="http://schemas.microsoft.com/office/drawing/2014/main" id="{725EADAB-1B8D-4368-AEFF-F4516D1AB6AA}"/>
              </a:ext>
            </a:extLst>
          </p:cNvPr>
          <p:cNvPicPr>
            <a:picLocks noChangeAspect="1"/>
          </p:cNvPicPr>
          <p:nvPr/>
        </p:nvPicPr>
        <p:blipFill>
          <a:blip r:embed="rId28">
            <a:extLst>
              <a:ext uri="{96DAC541-7B7A-43D3-8B79-37D633B846F1}">
                <asvg:svgBlip xmlns:asvg="http://schemas.microsoft.com/office/drawing/2016/SVG/main" r:embed="rId29"/>
              </a:ext>
            </a:extLst>
          </a:blip>
          <a:stretch>
            <a:fillRect/>
          </a:stretch>
        </p:blipFill>
        <p:spPr>
          <a:xfrm>
            <a:off x="4518468" y="5650837"/>
            <a:ext cx="914400" cy="914400"/>
          </a:xfrm>
          <a:prstGeom prst="rect">
            <a:avLst/>
          </a:prstGeom>
        </p:spPr>
      </p:pic>
      <p:pic>
        <p:nvPicPr>
          <p:cNvPr id="43" name="Graphic 42" descr="Open hand with plant">
            <a:extLst>
              <a:ext uri="{FF2B5EF4-FFF2-40B4-BE49-F238E27FC236}">
                <a16:creationId xmlns:a16="http://schemas.microsoft.com/office/drawing/2014/main" id="{4513D708-E311-4490-B1CE-C7597196B479}"/>
              </a:ext>
            </a:extLst>
          </p:cNvPr>
          <p:cNvPicPr>
            <a:picLocks noChangeAspect="1"/>
          </p:cNvPicPr>
          <p:nvPr/>
        </p:nvPicPr>
        <p:blipFill>
          <a:blip r:embed="rId30">
            <a:extLst>
              <a:ext uri="{96DAC541-7B7A-43D3-8B79-37D633B846F1}">
                <asvg:svgBlip xmlns:asvg="http://schemas.microsoft.com/office/drawing/2016/SVG/main" r:embed="rId31"/>
              </a:ext>
            </a:extLst>
          </a:blip>
          <a:stretch>
            <a:fillRect/>
          </a:stretch>
        </p:blipFill>
        <p:spPr>
          <a:xfrm>
            <a:off x="4362588" y="3350285"/>
            <a:ext cx="914400" cy="914400"/>
          </a:xfrm>
          <a:prstGeom prst="rect">
            <a:avLst/>
          </a:prstGeom>
        </p:spPr>
      </p:pic>
      <p:pic>
        <p:nvPicPr>
          <p:cNvPr id="6" name="Graphic 5" descr="Baseball with solid fill">
            <a:extLst>
              <a:ext uri="{FF2B5EF4-FFF2-40B4-BE49-F238E27FC236}">
                <a16:creationId xmlns:a16="http://schemas.microsoft.com/office/drawing/2014/main" id="{DA1ECDE2-F495-4FF2-BA7F-D4EC2235EA94}"/>
              </a:ext>
            </a:extLst>
          </p:cNvPr>
          <p:cNvPicPr>
            <a:picLocks noChangeAspect="1"/>
          </p:cNvPicPr>
          <p:nvPr/>
        </p:nvPicPr>
        <p:blipFill>
          <a:blip r:embed="rId32">
            <a:extLst>
              <a:ext uri="{96DAC541-7B7A-43D3-8B79-37D633B846F1}">
                <asvg:svgBlip xmlns:asvg="http://schemas.microsoft.com/office/drawing/2016/SVG/main" r:embed="rId33"/>
              </a:ext>
            </a:extLst>
          </a:blip>
          <a:stretch>
            <a:fillRect/>
          </a:stretch>
        </p:blipFill>
        <p:spPr>
          <a:xfrm>
            <a:off x="9488599" y="2011143"/>
            <a:ext cx="914400" cy="914400"/>
          </a:xfrm>
          <a:prstGeom prst="rect">
            <a:avLst/>
          </a:prstGeom>
        </p:spPr>
      </p:pic>
      <p:pic>
        <p:nvPicPr>
          <p:cNvPr id="12" name="Graphic 11" descr="Vacation with solid fill">
            <a:extLst>
              <a:ext uri="{FF2B5EF4-FFF2-40B4-BE49-F238E27FC236}">
                <a16:creationId xmlns:a16="http://schemas.microsoft.com/office/drawing/2014/main" id="{942D4336-239B-A58C-4E13-BCEBA611480F}"/>
              </a:ext>
            </a:extLst>
          </p:cNvPr>
          <p:cNvPicPr>
            <a:picLocks noChangeAspect="1"/>
          </p:cNvPicPr>
          <p:nvPr/>
        </p:nvPicPr>
        <p:blipFill>
          <a:blip r:embed="rId34">
            <a:extLst>
              <a:ext uri="{96DAC541-7B7A-43D3-8B79-37D633B846F1}">
                <asvg:svgBlip xmlns:asvg="http://schemas.microsoft.com/office/drawing/2016/SVG/main" r:embed="rId35"/>
              </a:ext>
            </a:extLst>
          </a:blip>
          <a:stretch>
            <a:fillRect/>
          </a:stretch>
        </p:blipFill>
        <p:spPr>
          <a:xfrm>
            <a:off x="2412528" y="5848712"/>
            <a:ext cx="754800" cy="754800"/>
          </a:xfrm>
          <a:prstGeom prst="rect">
            <a:avLst/>
          </a:prstGeom>
        </p:spPr>
      </p:pic>
    </p:spTree>
    <p:extLst>
      <p:ext uri="{BB962C8B-B14F-4D97-AF65-F5344CB8AC3E}">
        <p14:creationId xmlns:p14="http://schemas.microsoft.com/office/powerpoint/2010/main" val="41895515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87400"/>
          </a:xfrm>
        </p:spPr>
        <p:txBody>
          <a:bodyPr>
            <a:normAutofit fontScale="90000"/>
          </a:bodyPr>
          <a:lstStyle/>
          <a:p>
            <a:r>
              <a:rPr lang="en-US" dirty="0">
                <a:latin typeface="Times New Roman" panose="02020603050405020304" pitchFamily="18" charset="0"/>
                <a:cs typeface="Times New Roman" panose="02020603050405020304" pitchFamily="18" charset="0"/>
              </a:rPr>
              <a:t>ESTIMATED 2023 TAX LEVIES: How your tax money is distributed</a:t>
            </a:r>
          </a:p>
        </p:txBody>
      </p:sp>
      <p:sp>
        <p:nvSpPr>
          <p:cNvPr id="6" name="Slide Number Placeholder 5"/>
          <p:cNvSpPr>
            <a:spLocks noGrp="1"/>
          </p:cNvSpPr>
          <p:nvPr>
            <p:ph type="sldNum" sz="quarter" idx="12"/>
          </p:nvPr>
        </p:nvSpPr>
        <p:spPr/>
        <p:txBody>
          <a:bodyPr/>
          <a:lstStyle/>
          <a:p>
            <a:fld id="{519954A3-9DFD-4C44-94BA-B95130A3BA1C}" type="slidenum">
              <a:rPr lang="en-US" smtClean="0"/>
              <a:t>11</a:t>
            </a:fld>
            <a:endParaRPr lang="en-US" dirty="0"/>
          </a:p>
        </p:txBody>
      </p:sp>
      <p:sp>
        <p:nvSpPr>
          <p:cNvPr id="4" name="Rectangle 3">
            <a:extLst>
              <a:ext uri="{FF2B5EF4-FFF2-40B4-BE49-F238E27FC236}">
                <a16:creationId xmlns:a16="http://schemas.microsoft.com/office/drawing/2014/main" id="{9C5F320A-1AAB-4497-A980-1DFC90B6CC9F}"/>
              </a:ext>
            </a:extLst>
          </p:cNvPr>
          <p:cNvSpPr/>
          <p:nvPr/>
        </p:nvSpPr>
        <p:spPr>
          <a:xfrm>
            <a:off x="767590" y="4911251"/>
            <a:ext cx="8807824" cy="1312673"/>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lvl="0" algn="ctr"/>
            <a:r>
              <a:rPr lang="en-US" sz="1600" dirty="0">
                <a:solidFill>
                  <a:prstClr val="black"/>
                </a:solidFill>
                <a:latin typeface="Times New Roman" panose="02020603050405020304" pitchFamily="18" charset="0"/>
                <a:cs typeface="Times New Roman" panose="02020603050405020304" pitchFamily="18" charset="0"/>
              </a:rPr>
              <a:t>All of the above revenue sources are collected by the Borough, but only the Borough and Library levy are included in our current fund budget. The Borough has no control over County or School levies, meaning, if we don’t collect taxes, the municipal payments to those entities are still due. The Borough levy is the only budget we control</a:t>
            </a:r>
            <a:r>
              <a:rPr lang="en-US" dirty="0">
                <a:solidFill>
                  <a:prstClr val="black"/>
                </a:solidFill>
                <a:latin typeface="Times New Roman" panose="02020603050405020304" pitchFamily="18" charset="0"/>
                <a:cs typeface="Times New Roman" panose="02020603050405020304" pitchFamily="18" charset="0"/>
              </a:rPr>
              <a:t>.  </a:t>
            </a:r>
          </a:p>
        </p:txBody>
      </p:sp>
      <p:grpSp>
        <p:nvGrpSpPr>
          <p:cNvPr id="3" name="Group 4">
            <a:extLst>
              <a:ext uri="{FF2B5EF4-FFF2-40B4-BE49-F238E27FC236}">
                <a16:creationId xmlns:a16="http://schemas.microsoft.com/office/drawing/2014/main" id="{1278F8CA-1927-EE24-C762-6B6BEDF04FC1}"/>
              </a:ext>
            </a:extLst>
          </p:cNvPr>
          <p:cNvGrpSpPr>
            <a:grpSpLocks noChangeAspect="1"/>
          </p:cNvGrpSpPr>
          <p:nvPr/>
        </p:nvGrpSpPr>
        <p:grpSpPr bwMode="auto">
          <a:xfrm>
            <a:off x="779463" y="1825625"/>
            <a:ext cx="8820150" cy="2852738"/>
            <a:chOff x="491" y="1150"/>
            <a:chExt cx="5556" cy="1797"/>
          </a:xfrm>
        </p:grpSpPr>
        <p:sp>
          <p:nvSpPr>
            <p:cNvPr id="5" name="AutoShape 3">
              <a:extLst>
                <a:ext uri="{FF2B5EF4-FFF2-40B4-BE49-F238E27FC236}">
                  <a16:creationId xmlns:a16="http://schemas.microsoft.com/office/drawing/2014/main" id="{43E5A6C6-6A14-64FD-9777-D1E143509B4C}"/>
                </a:ext>
              </a:extLst>
            </p:cNvPr>
            <p:cNvSpPr>
              <a:spLocks noChangeAspect="1" noChangeArrowheads="1" noTextEdit="1"/>
            </p:cNvSpPr>
            <p:nvPr/>
          </p:nvSpPr>
          <p:spPr bwMode="auto">
            <a:xfrm>
              <a:off x="491" y="1150"/>
              <a:ext cx="5548" cy="17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 name="Rectangle 5">
              <a:extLst>
                <a:ext uri="{FF2B5EF4-FFF2-40B4-BE49-F238E27FC236}">
                  <a16:creationId xmlns:a16="http://schemas.microsoft.com/office/drawing/2014/main" id="{D34A185F-9F1F-774D-0983-B18290EB63B2}"/>
                </a:ext>
              </a:extLst>
            </p:cNvPr>
            <p:cNvSpPr>
              <a:spLocks noChangeArrowheads="1"/>
            </p:cNvSpPr>
            <p:nvPr/>
          </p:nvSpPr>
          <p:spPr bwMode="auto">
            <a:xfrm>
              <a:off x="491" y="1150"/>
              <a:ext cx="5548" cy="512"/>
            </a:xfrm>
            <a:prstGeom prst="rect">
              <a:avLst/>
            </a:prstGeom>
            <a:solidFill>
              <a:srgbClr val="9BC2E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 name="Rectangle 6">
              <a:extLst>
                <a:ext uri="{FF2B5EF4-FFF2-40B4-BE49-F238E27FC236}">
                  <a16:creationId xmlns:a16="http://schemas.microsoft.com/office/drawing/2014/main" id="{E5177308-5BAD-DA61-B9E2-A17AE3033479}"/>
                </a:ext>
              </a:extLst>
            </p:cNvPr>
            <p:cNvSpPr>
              <a:spLocks noChangeArrowheads="1"/>
            </p:cNvSpPr>
            <p:nvPr/>
          </p:nvSpPr>
          <p:spPr bwMode="auto">
            <a:xfrm>
              <a:off x="491" y="2587"/>
              <a:ext cx="5548" cy="352"/>
            </a:xfrm>
            <a:prstGeom prst="rect">
              <a:avLst/>
            </a:prstGeom>
            <a:solidFill>
              <a:srgbClr val="9BC2E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 name="Rectangle 7">
              <a:extLst>
                <a:ext uri="{FF2B5EF4-FFF2-40B4-BE49-F238E27FC236}">
                  <a16:creationId xmlns:a16="http://schemas.microsoft.com/office/drawing/2014/main" id="{0310C29F-86D5-610D-FADB-7BDB13B20685}"/>
                </a:ext>
              </a:extLst>
            </p:cNvPr>
            <p:cNvSpPr>
              <a:spLocks noChangeArrowheads="1"/>
            </p:cNvSpPr>
            <p:nvPr/>
          </p:nvSpPr>
          <p:spPr bwMode="auto">
            <a:xfrm>
              <a:off x="5315" y="1173"/>
              <a:ext cx="572" cy="1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1" i="0" u="none" strike="noStrike" cap="none" normalizeH="0" baseline="0">
                  <a:ln>
                    <a:noFill/>
                  </a:ln>
                  <a:solidFill>
                    <a:srgbClr val="000000"/>
                  </a:solidFill>
                  <a:effectLst/>
                  <a:latin typeface="Times New Roman" panose="02020603050405020304" pitchFamily="18" charset="0"/>
                </a:rPr>
                <a:t>Proposed</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1" name="Rectangle 8">
              <a:extLst>
                <a:ext uri="{FF2B5EF4-FFF2-40B4-BE49-F238E27FC236}">
                  <a16:creationId xmlns:a16="http://schemas.microsoft.com/office/drawing/2014/main" id="{2220CEE4-FC83-EB41-E3DC-611D9B79B5D1}"/>
                </a:ext>
              </a:extLst>
            </p:cNvPr>
            <p:cNvSpPr>
              <a:spLocks noChangeArrowheads="1"/>
            </p:cNvSpPr>
            <p:nvPr/>
          </p:nvSpPr>
          <p:spPr bwMode="auto">
            <a:xfrm>
              <a:off x="5330" y="1341"/>
              <a:ext cx="526" cy="1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1" i="0" u="none" strike="noStrike" cap="none" normalizeH="0" baseline="0">
                  <a:ln>
                    <a:noFill/>
                  </a:ln>
                  <a:solidFill>
                    <a:srgbClr val="000000"/>
                  </a:solidFill>
                  <a:effectLst/>
                  <a:latin typeface="Times New Roman" panose="02020603050405020304" pitchFamily="18" charset="0"/>
                </a:rPr>
                <a:t>Increase</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2" name="Rectangle 9">
              <a:extLst>
                <a:ext uri="{FF2B5EF4-FFF2-40B4-BE49-F238E27FC236}">
                  <a16:creationId xmlns:a16="http://schemas.microsoft.com/office/drawing/2014/main" id="{8DF560A8-45F3-0AF6-8DFE-262BF4824CC6}"/>
                </a:ext>
              </a:extLst>
            </p:cNvPr>
            <p:cNvSpPr>
              <a:spLocks noChangeArrowheads="1"/>
            </p:cNvSpPr>
            <p:nvPr/>
          </p:nvSpPr>
          <p:spPr bwMode="auto">
            <a:xfrm>
              <a:off x="857" y="1509"/>
              <a:ext cx="328" cy="1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1" i="0" u="none" strike="noStrike" cap="none" normalizeH="0" baseline="0">
                  <a:ln>
                    <a:noFill/>
                  </a:ln>
                  <a:solidFill>
                    <a:srgbClr val="000000"/>
                  </a:solidFill>
                  <a:effectLst/>
                  <a:latin typeface="Times New Roman" panose="02020603050405020304" pitchFamily="18" charset="0"/>
                </a:rPr>
                <a:t>Levy</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3" name="Rectangle 10">
              <a:extLst>
                <a:ext uri="{FF2B5EF4-FFF2-40B4-BE49-F238E27FC236}">
                  <a16:creationId xmlns:a16="http://schemas.microsoft.com/office/drawing/2014/main" id="{678791C7-4FDC-5AB2-84FB-0012DA778F67}"/>
                </a:ext>
              </a:extLst>
            </p:cNvPr>
            <p:cNvSpPr>
              <a:spLocks noChangeArrowheads="1"/>
            </p:cNvSpPr>
            <p:nvPr/>
          </p:nvSpPr>
          <p:spPr bwMode="auto">
            <a:xfrm>
              <a:off x="1566" y="1509"/>
              <a:ext cx="671" cy="1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1" i="0" u="none" strike="noStrike" cap="none" normalizeH="0" baseline="0">
                  <a:ln>
                    <a:noFill/>
                  </a:ln>
                  <a:solidFill>
                    <a:srgbClr val="000000"/>
                  </a:solidFill>
                  <a:effectLst/>
                  <a:latin typeface="Times New Roman" panose="02020603050405020304" pitchFamily="18" charset="0"/>
                </a:rPr>
                <a:t>Percentage</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4" name="Rectangle 11">
              <a:extLst>
                <a:ext uri="{FF2B5EF4-FFF2-40B4-BE49-F238E27FC236}">
                  <a16:creationId xmlns:a16="http://schemas.microsoft.com/office/drawing/2014/main" id="{34A399B8-A78E-1AE3-A0FD-A300A4061931}"/>
                </a:ext>
              </a:extLst>
            </p:cNvPr>
            <p:cNvSpPr>
              <a:spLocks noChangeArrowheads="1"/>
            </p:cNvSpPr>
            <p:nvPr/>
          </p:nvSpPr>
          <p:spPr bwMode="auto">
            <a:xfrm>
              <a:off x="2472" y="1509"/>
              <a:ext cx="503" cy="1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1" i="0" u="none" strike="noStrike" cap="none" normalizeH="0" baseline="0">
                  <a:ln>
                    <a:noFill/>
                  </a:ln>
                  <a:solidFill>
                    <a:srgbClr val="000000"/>
                  </a:solidFill>
                  <a:effectLst/>
                  <a:latin typeface="Times New Roman" panose="02020603050405020304" pitchFamily="18" charset="0"/>
                </a:rPr>
                <a:t>Amount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5" name="Rectangle 12">
              <a:extLst>
                <a:ext uri="{FF2B5EF4-FFF2-40B4-BE49-F238E27FC236}">
                  <a16:creationId xmlns:a16="http://schemas.microsoft.com/office/drawing/2014/main" id="{B52A12CB-92EA-F39C-120A-645438908699}"/>
                </a:ext>
              </a:extLst>
            </p:cNvPr>
            <p:cNvSpPr>
              <a:spLocks noChangeArrowheads="1"/>
            </p:cNvSpPr>
            <p:nvPr/>
          </p:nvSpPr>
          <p:spPr bwMode="auto">
            <a:xfrm>
              <a:off x="3372" y="1509"/>
              <a:ext cx="671" cy="1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1" i="0" u="none" strike="noStrike" cap="none" normalizeH="0" baseline="0">
                  <a:ln>
                    <a:noFill/>
                  </a:ln>
                  <a:solidFill>
                    <a:srgbClr val="000000"/>
                  </a:solidFill>
                  <a:effectLst/>
                  <a:latin typeface="Times New Roman" panose="02020603050405020304" pitchFamily="18" charset="0"/>
                </a:rPr>
                <a:t>Percentage</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6" name="Rectangle 13">
              <a:extLst>
                <a:ext uri="{FF2B5EF4-FFF2-40B4-BE49-F238E27FC236}">
                  <a16:creationId xmlns:a16="http://schemas.microsoft.com/office/drawing/2014/main" id="{8BD5C154-4E45-218F-C2D9-10F81D7F2C9C}"/>
                </a:ext>
              </a:extLst>
            </p:cNvPr>
            <p:cNvSpPr>
              <a:spLocks noChangeArrowheads="1"/>
            </p:cNvSpPr>
            <p:nvPr/>
          </p:nvSpPr>
          <p:spPr bwMode="auto">
            <a:xfrm>
              <a:off x="4286" y="1509"/>
              <a:ext cx="503" cy="1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1" i="0" u="none" strike="noStrike" cap="none" normalizeH="0" baseline="0">
                  <a:ln>
                    <a:noFill/>
                  </a:ln>
                  <a:solidFill>
                    <a:srgbClr val="000000"/>
                  </a:solidFill>
                  <a:effectLst/>
                  <a:latin typeface="Times New Roman" panose="02020603050405020304" pitchFamily="18" charset="0"/>
                </a:rPr>
                <a:t>Amount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7" name="Rectangle 14">
              <a:extLst>
                <a:ext uri="{FF2B5EF4-FFF2-40B4-BE49-F238E27FC236}">
                  <a16:creationId xmlns:a16="http://schemas.microsoft.com/office/drawing/2014/main" id="{52AD928B-5D90-D6C8-25C4-006E230982EA}"/>
                </a:ext>
              </a:extLst>
            </p:cNvPr>
            <p:cNvSpPr>
              <a:spLocks noChangeArrowheads="1"/>
            </p:cNvSpPr>
            <p:nvPr/>
          </p:nvSpPr>
          <p:spPr bwMode="auto">
            <a:xfrm>
              <a:off x="5269" y="1509"/>
              <a:ext cx="640" cy="1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1" i="0" u="none" strike="noStrike" cap="none" normalizeH="0" baseline="0">
                  <a:ln>
                    <a:noFill/>
                  </a:ln>
                  <a:solidFill>
                    <a:srgbClr val="000000"/>
                  </a:solidFill>
                  <a:effectLst/>
                  <a:latin typeface="Times New Roman" panose="02020603050405020304" pitchFamily="18" charset="0"/>
                </a:rPr>
                <a:t>(Decrease)</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8" name="Rectangle 15">
              <a:extLst>
                <a:ext uri="{FF2B5EF4-FFF2-40B4-BE49-F238E27FC236}">
                  <a16:creationId xmlns:a16="http://schemas.microsoft.com/office/drawing/2014/main" id="{D786F89D-BDD6-9218-EED2-A9EE4DA4FBAA}"/>
                </a:ext>
              </a:extLst>
            </p:cNvPr>
            <p:cNvSpPr>
              <a:spLocks noChangeArrowheads="1"/>
            </p:cNvSpPr>
            <p:nvPr/>
          </p:nvSpPr>
          <p:spPr bwMode="auto">
            <a:xfrm>
              <a:off x="514" y="1846"/>
              <a:ext cx="1014" cy="1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Times New Roman" panose="02020603050405020304" pitchFamily="18" charset="0"/>
                </a:rPr>
                <a:t>School Levy (est.)</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9" name="Rectangle 16">
              <a:extLst>
                <a:ext uri="{FF2B5EF4-FFF2-40B4-BE49-F238E27FC236}">
                  <a16:creationId xmlns:a16="http://schemas.microsoft.com/office/drawing/2014/main" id="{569F5DA1-9F34-03F7-B4F3-60F8572B2AFC}"/>
                </a:ext>
              </a:extLst>
            </p:cNvPr>
            <p:cNvSpPr>
              <a:spLocks noChangeArrowheads="1"/>
            </p:cNvSpPr>
            <p:nvPr/>
          </p:nvSpPr>
          <p:spPr bwMode="auto">
            <a:xfrm>
              <a:off x="1825" y="1846"/>
              <a:ext cx="374" cy="1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Times New Roman" panose="02020603050405020304" pitchFamily="18" charset="0"/>
                </a:rPr>
                <a:t>36.00%</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0" name="Rectangle 17">
              <a:extLst>
                <a:ext uri="{FF2B5EF4-FFF2-40B4-BE49-F238E27FC236}">
                  <a16:creationId xmlns:a16="http://schemas.microsoft.com/office/drawing/2014/main" id="{7B252B96-E459-953F-67DC-6EFCDC569657}"/>
                </a:ext>
              </a:extLst>
            </p:cNvPr>
            <p:cNvSpPr>
              <a:spLocks noChangeArrowheads="1"/>
            </p:cNvSpPr>
            <p:nvPr/>
          </p:nvSpPr>
          <p:spPr bwMode="auto">
            <a:xfrm>
              <a:off x="2358" y="1846"/>
              <a:ext cx="485" cy="1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Times New Roman" panose="02020603050405020304" pitchFamily="18" charset="0"/>
                </a:rPr>
                <a:t>6,884,398</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1" name="Rectangle 18">
              <a:extLst>
                <a:ext uri="{FF2B5EF4-FFF2-40B4-BE49-F238E27FC236}">
                  <a16:creationId xmlns:a16="http://schemas.microsoft.com/office/drawing/2014/main" id="{D0578888-0926-7B02-E24B-5713AAEFCFB7}"/>
                </a:ext>
              </a:extLst>
            </p:cNvPr>
            <p:cNvSpPr>
              <a:spLocks noChangeArrowheads="1"/>
            </p:cNvSpPr>
            <p:nvPr/>
          </p:nvSpPr>
          <p:spPr bwMode="auto">
            <a:xfrm>
              <a:off x="2274" y="1846"/>
              <a:ext cx="122" cy="1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a:ln>
                    <a:noFill/>
                  </a:ln>
                  <a:solidFill>
                    <a:srgbClr val="000000"/>
                  </a:solidFill>
                  <a:effectLst/>
                  <a:latin typeface="Times New Roman" panose="02020603050405020304" pitchFamily="18" charset="0"/>
                </a:rPr>
                <a: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2" name="Rectangle 19">
              <a:extLst>
                <a:ext uri="{FF2B5EF4-FFF2-40B4-BE49-F238E27FC236}">
                  <a16:creationId xmlns:a16="http://schemas.microsoft.com/office/drawing/2014/main" id="{8CB32FC4-E847-EB67-873F-61745D6EC497}"/>
                </a:ext>
              </a:extLst>
            </p:cNvPr>
            <p:cNvSpPr>
              <a:spLocks noChangeArrowheads="1"/>
            </p:cNvSpPr>
            <p:nvPr/>
          </p:nvSpPr>
          <p:spPr bwMode="auto">
            <a:xfrm>
              <a:off x="2335" y="1846"/>
              <a:ext cx="84" cy="1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a:ln>
                    <a:noFill/>
                  </a:ln>
                  <a:solidFill>
                    <a:srgbClr val="000000"/>
                  </a:solidFill>
                  <a:effectLst/>
                  <a:latin typeface="Times New Roman" panose="02020603050405020304" pitchFamily="18"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3" name="Rectangle 20">
              <a:extLst>
                <a:ext uri="{FF2B5EF4-FFF2-40B4-BE49-F238E27FC236}">
                  <a16:creationId xmlns:a16="http://schemas.microsoft.com/office/drawing/2014/main" id="{B2EF005C-85F0-8D70-EBC9-EF4CB7358429}"/>
                </a:ext>
              </a:extLst>
            </p:cNvPr>
            <p:cNvSpPr>
              <a:spLocks noChangeArrowheads="1"/>
            </p:cNvSpPr>
            <p:nvPr/>
          </p:nvSpPr>
          <p:spPr bwMode="auto">
            <a:xfrm>
              <a:off x="3638" y="1846"/>
              <a:ext cx="374" cy="1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Times New Roman" panose="02020603050405020304" pitchFamily="18" charset="0"/>
                </a:rPr>
                <a:t>36.80%</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4" name="Rectangle 21">
              <a:extLst>
                <a:ext uri="{FF2B5EF4-FFF2-40B4-BE49-F238E27FC236}">
                  <a16:creationId xmlns:a16="http://schemas.microsoft.com/office/drawing/2014/main" id="{1712DFA5-CBDC-F69D-18B2-1E2F00557FB3}"/>
                </a:ext>
              </a:extLst>
            </p:cNvPr>
            <p:cNvSpPr>
              <a:spLocks noChangeArrowheads="1"/>
            </p:cNvSpPr>
            <p:nvPr/>
          </p:nvSpPr>
          <p:spPr bwMode="auto">
            <a:xfrm>
              <a:off x="4172" y="1846"/>
              <a:ext cx="485" cy="1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en-US" sz="1500" dirty="0">
                  <a:solidFill>
                    <a:srgbClr val="000000"/>
                  </a:solidFill>
                  <a:latin typeface="Times New Roman" panose="02020603050405020304" pitchFamily="18" charset="0"/>
                </a:rPr>
                <a:t>6,749,410</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5" name="Rectangle 22">
              <a:extLst>
                <a:ext uri="{FF2B5EF4-FFF2-40B4-BE49-F238E27FC236}">
                  <a16:creationId xmlns:a16="http://schemas.microsoft.com/office/drawing/2014/main" id="{400524AA-7204-E1B7-576D-C0F32A7A1F3F}"/>
                </a:ext>
              </a:extLst>
            </p:cNvPr>
            <p:cNvSpPr>
              <a:spLocks noChangeArrowheads="1"/>
            </p:cNvSpPr>
            <p:nvPr/>
          </p:nvSpPr>
          <p:spPr bwMode="auto">
            <a:xfrm>
              <a:off x="4088" y="1846"/>
              <a:ext cx="122" cy="1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a:ln>
                    <a:noFill/>
                  </a:ln>
                  <a:solidFill>
                    <a:srgbClr val="000000"/>
                  </a:solidFill>
                  <a:effectLst/>
                  <a:latin typeface="Times New Roman" panose="02020603050405020304" pitchFamily="18" charset="0"/>
                </a:rPr>
                <a: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6" name="Rectangle 23">
              <a:extLst>
                <a:ext uri="{FF2B5EF4-FFF2-40B4-BE49-F238E27FC236}">
                  <a16:creationId xmlns:a16="http://schemas.microsoft.com/office/drawing/2014/main" id="{5B234F13-FDF2-09D0-5F1A-8442A4F88B59}"/>
                </a:ext>
              </a:extLst>
            </p:cNvPr>
            <p:cNvSpPr>
              <a:spLocks noChangeArrowheads="1"/>
            </p:cNvSpPr>
            <p:nvPr/>
          </p:nvSpPr>
          <p:spPr bwMode="auto">
            <a:xfrm>
              <a:off x="4149" y="1846"/>
              <a:ext cx="84" cy="1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Times New Roman" panose="02020603050405020304" pitchFamily="18" charset="0"/>
                </a:rPr>
                <a:t> </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7" name="Rectangle 24">
              <a:extLst>
                <a:ext uri="{FF2B5EF4-FFF2-40B4-BE49-F238E27FC236}">
                  <a16:creationId xmlns:a16="http://schemas.microsoft.com/office/drawing/2014/main" id="{F0A6D25E-6E99-A914-4CCC-1376633D42DB}"/>
                </a:ext>
              </a:extLst>
            </p:cNvPr>
            <p:cNvSpPr>
              <a:spLocks noChangeArrowheads="1"/>
            </p:cNvSpPr>
            <p:nvPr/>
          </p:nvSpPr>
          <p:spPr bwMode="auto">
            <a:xfrm>
              <a:off x="5342" y="1846"/>
              <a:ext cx="394" cy="1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en-US" sz="1500" dirty="0">
                  <a:solidFill>
                    <a:srgbClr val="000000"/>
                  </a:solidFill>
                  <a:latin typeface="Times New Roman" panose="02020603050405020304" pitchFamily="18" charset="0"/>
                </a:rPr>
                <a:t>134,987</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8" name="Rectangle 25">
              <a:extLst>
                <a:ext uri="{FF2B5EF4-FFF2-40B4-BE49-F238E27FC236}">
                  <a16:creationId xmlns:a16="http://schemas.microsoft.com/office/drawing/2014/main" id="{64B1B61A-4CDA-0D04-555B-58F388E5F1DB}"/>
                </a:ext>
              </a:extLst>
            </p:cNvPr>
            <p:cNvSpPr>
              <a:spLocks noChangeArrowheads="1"/>
            </p:cNvSpPr>
            <p:nvPr/>
          </p:nvSpPr>
          <p:spPr bwMode="auto">
            <a:xfrm>
              <a:off x="5124" y="1846"/>
              <a:ext cx="549" cy="1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Times New Roman" panose="02020603050405020304" pitchFamily="18" charset="0"/>
                </a:rPr>
                <a:t>$             </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9" name="Rectangle 26">
              <a:extLst>
                <a:ext uri="{FF2B5EF4-FFF2-40B4-BE49-F238E27FC236}">
                  <a16:creationId xmlns:a16="http://schemas.microsoft.com/office/drawing/2014/main" id="{2830D86F-8A3A-974F-3692-DB01EB83CFB3}"/>
                </a:ext>
              </a:extLst>
            </p:cNvPr>
            <p:cNvSpPr>
              <a:spLocks noChangeArrowheads="1"/>
            </p:cNvSpPr>
            <p:nvPr/>
          </p:nvSpPr>
          <p:spPr bwMode="auto">
            <a:xfrm>
              <a:off x="5582" y="1846"/>
              <a:ext cx="84" cy="1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a:ln>
                    <a:noFill/>
                  </a:ln>
                  <a:solidFill>
                    <a:srgbClr val="000000"/>
                  </a:solidFill>
                  <a:effectLst/>
                  <a:latin typeface="Times New Roman" panose="02020603050405020304" pitchFamily="18"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0" name="Rectangle 27">
              <a:extLst>
                <a:ext uri="{FF2B5EF4-FFF2-40B4-BE49-F238E27FC236}">
                  <a16:creationId xmlns:a16="http://schemas.microsoft.com/office/drawing/2014/main" id="{7CA7C07E-BF3D-F8E8-87C5-3008D614A4EC}"/>
                </a:ext>
              </a:extLst>
            </p:cNvPr>
            <p:cNvSpPr>
              <a:spLocks noChangeArrowheads="1"/>
            </p:cNvSpPr>
            <p:nvPr/>
          </p:nvSpPr>
          <p:spPr bwMode="auto">
            <a:xfrm>
              <a:off x="514" y="2014"/>
              <a:ext cx="1036" cy="1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a:ln>
                    <a:noFill/>
                  </a:ln>
                  <a:solidFill>
                    <a:srgbClr val="000000"/>
                  </a:solidFill>
                  <a:effectLst/>
                  <a:latin typeface="Times New Roman" panose="02020603050405020304" pitchFamily="18" charset="0"/>
                </a:rPr>
                <a:t>County Levy (est.)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1" name="Rectangle 28">
              <a:extLst>
                <a:ext uri="{FF2B5EF4-FFF2-40B4-BE49-F238E27FC236}">
                  <a16:creationId xmlns:a16="http://schemas.microsoft.com/office/drawing/2014/main" id="{4EBFEFEB-0A68-872D-B94F-E0A0FFB8D05F}"/>
                </a:ext>
              </a:extLst>
            </p:cNvPr>
            <p:cNvSpPr>
              <a:spLocks noChangeArrowheads="1"/>
            </p:cNvSpPr>
            <p:nvPr/>
          </p:nvSpPr>
          <p:spPr bwMode="auto">
            <a:xfrm>
              <a:off x="1825" y="2014"/>
              <a:ext cx="374" cy="1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Times New Roman" panose="02020603050405020304" pitchFamily="18" charset="0"/>
                </a:rPr>
                <a:t>21.00%</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32" name="Rectangle 29">
              <a:extLst>
                <a:ext uri="{FF2B5EF4-FFF2-40B4-BE49-F238E27FC236}">
                  <a16:creationId xmlns:a16="http://schemas.microsoft.com/office/drawing/2014/main" id="{ED8F0B3A-0F9C-DB73-AE5A-BB7D5D816657}"/>
                </a:ext>
              </a:extLst>
            </p:cNvPr>
            <p:cNvSpPr>
              <a:spLocks noChangeArrowheads="1"/>
            </p:cNvSpPr>
            <p:nvPr/>
          </p:nvSpPr>
          <p:spPr bwMode="auto">
            <a:xfrm>
              <a:off x="2349" y="2014"/>
              <a:ext cx="485" cy="1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en-US" sz="1500" dirty="0">
                  <a:solidFill>
                    <a:srgbClr val="000000"/>
                  </a:solidFill>
                  <a:latin typeface="Times New Roman" panose="02020603050405020304" pitchFamily="18" charset="0"/>
                </a:rPr>
                <a:t>4,018,805</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33" name="Rectangle 30">
              <a:extLst>
                <a:ext uri="{FF2B5EF4-FFF2-40B4-BE49-F238E27FC236}">
                  <a16:creationId xmlns:a16="http://schemas.microsoft.com/office/drawing/2014/main" id="{7241ADF7-0FEE-E90F-8508-1AB0D62A08D1}"/>
                </a:ext>
              </a:extLst>
            </p:cNvPr>
            <p:cNvSpPr>
              <a:spLocks noChangeArrowheads="1"/>
            </p:cNvSpPr>
            <p:nvPr/>
          </p:nvSpPr>
          <p:spPr bwMode="auto">
            <a:xfrm>
              <a:off x="2274" y="2014"/>
              <a:ext cx="282" cy="1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a:ln>
                    <a:noFill/>
                  </a:ln>
                  <a:solidFill>
                    <a:srgbClr val="000000"/>
                  </a:solidFill>
                  <a:effectLst/>
                  <a:latin typeface="Times New Roman" panose="02020603050405020304" pitchFamily="18"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4" name="Rectangle 31">
              <a:extLst>
                <a:ext uri="{FF2B5EF4-FFF2-40B4-BE49-F238E27FC236}">
                  <a16:creationId xmlns:a16="http://schemas.microsoft.com/office/drawing/2014/main" id="{D4D15609-7147-44DB-B081-29A5FFD27C5C}"/>
                </a:ext>
              </a:extLst>
            </p:cNvPr>
            <p:cNvSpPr>
              <a:spLocks noChangeArrowheads="1"/>
            </p:cNvSpPr>
            <p:nvPr/>
          </p:nvSpPr>
          <p:spPr bwMode="auto">
            <a:xfrm>
              <a:off x="2488" y="2014"/>
              <a:ext cx="84" cy="1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a:ln>
                    <a:noFill/>
                  </a:ln>
                  <a:solidFill>
                    <a:srgbClr val="000000"/>
                  </a:solidFill>
                  <a:effectLst/>
                  <a:latin typeface="Times New Roman" panose="02020603050405020304" pitchFamily="18"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5" name="Rectangle 32">
              <a:extLst>
                <a:ext uri="{FF2B5EF4-FFF2-40B4-BE49-F238E27FC236}">
                  <a16:creationId xmlns:a16="http://schemas.microsoft.com/office/drawing/2014/main" id="{F6A92146-7B4B-1662-C1A2-6CB214124348}"/>
                </a:ext>
              </a:extLst>
            </p:cNvPr>
            <p:cNvSpPr>
              <a:spLocks noChangeArrowheads="1"/>
            </p:cNvSpPr>
            <p:nvPr/>
          </p:nvSpPr>
          <p:spPr bwMode="auto">
            <a:xfrm>
              <a:off x="3638" y="2014"/>
              <a:ext cx="374" cy="1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Times New Roman" panose="02020603050405020304" pitchFamily="18" charset="0"/>
                </a:rPr>
                <a:t>21.48%</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36" name="Rectangle 33">
              <a:extLst>
                <a:ext uri="{FF2B5EF4-FFF2-40B4-BE49-F238E27FC236}">
                  <a16:creationId xmlns:a16="http://schemas.microsoft.com/office/drawing/2014/main" id="{FD1BDCA2-3E9F-171C-DB54-C689D1B0D58D}"/>
                </a:ext>
              </a:extLst>
            </p:cNvPr>
            <p:cNvSpPr>
              <a:spLocks noChangeArrowheads="1"/>
            </p:cNvSpPr>
            <p:nvPr/>
          </p:nvSpPr>
          <p:spPr bwMode="auto">
            <a:xfrm>
              <a:off x="4159" y="2014"/>
              <a:ext cx="485" cy="1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en-US" sz="1500" dirty="0">
                  <a:solidFill>
                    <a:srgbClr val="000000"/>
                  </a:solidFill>
                  <a:latin typeface="Times New Roman" panose="02020603050405020304" pitchFamily="18" charset="0"/>
                </a:rPr>
                <a:t>3,940,004</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37" name="Rectangle 34">
              <a:extLst>
                <a:ext uri="{FF2B5EF4-FFF2-40B4-BE49-F238E27FC236}">
                  <a16:creationId xmlns:a16="http://schemas.microsoft.com/office/drawing/2014/main" id="{8B52B021-7A6E-38BA-E76A-C77FDF640572}"/>
                </a:ext>
              </a:extLst>
            </p:cNvPr>
            <p:cNvSpPr>
              <a:spLocks noChangeArrowheads="1"/>
            </p:cNvSpPr>
            <p:nvPr/>
          </p:nvSpPr>
          <p:spPr bwMode="auto">
            <a:xfrm>
              <a:off x="4088" y="2014"/>
              <a:ext cx="282" cy="1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a:ln>
                    <a:noFill/>
                  </a:ln>
                  <a:solidFill>
                    <a:srgbClr val="000000"/>
                  </a:solidFill>
                  <a:effectLst/>
                  <a:latin typeface="Times New Roman" panose="02020603050405020304" pitchFamily="18"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8" name="Rectangle 35">
              <a:extLst>
                <a:ext uri="{FF2B5EF4-FFF2-40B4-BE49-F238E27FC236}">
                  <a16:creationId xmlns:a16="http://schemas.microsoft.com/office/drawing/2014/main" id="{43EF4D85-C1CE-8D18-E08F-97305A68E015}"/>
                </a:ext>
              </a:extLst>
            </p:cNvPr>
            <p:cNvSpPr>
              <a:spLocks noChangeArrowheads="1"/>
            </p:cNvSpPr>
            <p:nvPr/>
          </p:nvSpPr>
          <p:spPr bwMode="auto">
            <a:xfrm>
              <a:off x="4301" y="2014"/>
              <a:ext cx="84" cy="1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a:ln>
                    <a:noFill/>
                  </a:ln>
                  <a:solidFill>
                    <a:srgbClr val="000000"/>
                  </a:solidFill>
                  <a:effectLst/>
                  <a:latin typeface="Times New Roman" panose="02020603050405020304" pitchFamily="18"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9" name="Rectangle 36">
              <a:extLst>
                <a:ext uri="{FF2B5EF4-FFF2-40B4-BE49-F238E27FC236}">
                  <a16:creationId xmlns:a16="http://schemas.microsoft.com/office/drawing/2014/main" id="{4B47E0D2-E4BF-C6EE-E42F-733081E25989}"/>
                </a:ext>
              </a:extLst>
            </p:cNvPr>
            <p:cNvSpPr>
              <a:spLocks noChangeArrowheads="1"/>
            </p:cNvSpPr>
            <p:nvPr/>
          </p:nvSpPr>
          <p:spPr bwMode="auto">
            <a:xfrm>
              <a:off x="5419" y="2014"/>
              <a:ext cx="333" cy="1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en-US" sz="1500" dirty="0">
                  <a:solidFill>
                    <a:srgbClr val="000000"/>
                  </a:solidFill>
                  <a:latin typeface="Times New Roman" panose="02020603050405020304" pitchFamily="18" charset="0"/>
                </a:rPr>
                <a:t>7</a:t>
              </a:r>
              <a:r>
                <a:rPr kumimoji="0" lang="en-US" altLang="en-US" sz="1500" b="0" i="0" u="none" strike="noStrike" cap="none" normalizeH="0" baseline="0" dirty="0">
                  <a:ln>
                    <a:noFill/>
                  </a:ln>
                  <a:solidFill>
                    <a:srgbClr val="000000"/>
                  </a:solidFill>
                  <a:effectLst/>
                  <a:latin typeface="Times New Roman" panose="02020603050405020304" pitchFamily="18" charset="0"/>
                </a:rPr>
                <a:t>8,801</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0" name="Rectangle 37">
              <a:extLst>
                <a:ext uri="{FF2B5EF4-FFF2-40B4-BE49-F238E27FC236}">
                  <a16:creationId xmlns:a16="http://schemas.microsoft.com/office/drawing/2014/main" id="{F39C5B39-E81D-5ADD-7901-B3D8B1D5C64C}"/>
                </a:ext>
              </a:extLst>
            </p:cNvPr>
            <p:cNvSpPr>
              <a:spLocks noChangeArrowheads="1"/>
            </p:cNvSpPr>
            <p:nvPr/>
          </p:nvSpPr>
          <p:spPr bwMode="auto">
            <a:xfrm>
              <a:off x="5124" y="2014"/>
              <a:ext cx="381" cy="1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a:ln>
                    <a:noFill/>
                  </a:ln>
                  <a:solidFill>
                    <a:srgbClr val="000000"/>
                  </a:solidFill>
                  <a:effectLst/>
                  <a:latin typeface="Times New Roman" panose="02020603050405020304" pitchFamily="18"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1" name="Rectangle 38">
              <a:extLst>
                <a:ext uri="{FF2B5EF4-FFF2-40B4-BE49-F238E27FC236}">
                  <a16:creationId xmlns:a16="http://schemas.microsoft.com/office/drawing/2014/main" id="{23268A06-0D96-D7EA-6D7C-4754BE02B124}"/>
                </a:ext>
              </a:extLst>
            </p:cNvPr>
            <p:cNvSpPr>
              <a:spLocks noChangeArrowheads="1"/>
            </p:cNvSpPr>
            <p:nvPr/>
          </p:nvSpPr>
          <p:spPr bwMode="auto">
            <a:xfrm>
              <a:off x="5429" y="2014"/>
              <a:ext cx="84" cy="1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a:ln>
                    <a:noFill/>
                  </a:ln>
                  <a:solidFill>
                    <a:srgbClr val="000000"/>
                  </a:solidFill>
                  <a:effectLst/>
                  <a:latin typeface="Times New Roman" panose="02020603050405020304" pitchFamily="18"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2" name="Rectangle 39">
              <a:extLst>
                <a:ext uri="{FF2B5EF4-FFF2-40B4-BE49-F238E27FC236}">
                  <a16:creationId xmlns:a16="http://schemas.microsoft.com/office/drawing/2014/main" id="{B5D3D62D-21F3-FDEA-5201-831D2DB720D4}"/>
                </a:ext>
              </a:extLst>
            </p:cNvPr>
            <p:cNvSpPr>
              <a:spLocks noChangeArrowheads="1"/>
            </p:cNvSpPr>
            <p:nvPr/>
          </p:nvSpPr>
          <p:spPr bwMode="auto">
            <a:xfrm>
              <a:off x="514" y="2182"/>
              <a:ext cx="703" cy="1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Times New Roman" panose="02020603050405020304" pitchFamily="18" charset="0"/>
                </a:rPr>
                <a:t>Borough Levy</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3" name="Rectangle 40">
              <a:extLst>
                <a:ext uri="{FF2B5EF4-FFF2-40B4-BE49-F238E27FC236}">
                  <a16:creationId xmlns:a16="http://schemas.microsoft.com/office/drawing/2014/main" id="{1EA18599-A5EF-65F2-AE13-243B76C13D5B}"/>
                </a:ext>
              </a:extLst>
            </p:cNvPr>
            <p:cNvSpPr>
              <a:spLocks noChangeArrowheads="1"/>
            </p:cNvSpPr>
            <p:nvPr/>
          </p:nvSpPr>
          <p:spPr bwMode="auto">
            <a:xfrm>
              <a:off x="1825" y="2182"/>
              <a:ext cx="374" cy="1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Times New Roman" panose="02020603050405020304" pitchFamily="18" charset="0"/>
                </a:rPr>
                <a:t>39.75%</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5" name="Rectangle 42">
              <a:extLst>
                <a:ext uri="{FF2B5EF4-FFF2-40B4-BE49-F238E27FC236}">
                  <a16:creationId xmlns:a16="http://schemas.microsoft.com/office/drawing/2014/main" id="{752424E1-801A-6985-56DA-6E4ED6937211}"/>
                </a:ext>
              </a:extLst>
            </p:cNvPr>
            <p:cNvSpPr>
              <a:spLocks noChangeArrowheads="1"/>
            </p:cNvSpPr>
            <p:nvPr/>
          </p:nvSpPr>
          <p:spPr bwMode="auto">
            <a:xfrm>
              <a:off x="2274" y="2182"/>
              <a:ext cx="576" cy="1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Times New Roman" panose="02020603050405020304" pitchFamily="18" charset="0"/>
                </a:rPr>
                <a:t>   7,612,379</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6" name="Rectangle 43">
              <a:extLst>
                <a:ext uri="{FF2B5EF4-FFF2-40B4-BE49-F238E27FC236}">
                  <a16:creationId xmlns:a16="http://schemas.microsoft.com/office/drawing/2014/main" id="{DBA89613-47CB-F50D-8227-46E60F61DE5D}"/>
                </a:ext>
              </a:extLst>
            </p:cNvPr>
            <p:cNvSpPr>
              <a:spLocks noChangeArrowheads="1"/>
            </p:cNvSpPr>
            <p:nvPr/>
          </p:nvSpPr>
          <p:spPr bwMode="auto">
            <a:xfrm>
              <a:off x="2488" y="2182"/>
              <a:ext cx="84" cy="1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Times New Roman" panose="02020603050405020304" pitchFamily="18" charset="0"/>
                </a:rPr>
                <a:t> </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7" name="Rectangle 44">
              <a:extLst>
                <a:ext uri="{FF2B5EF4-FFF2-40B4-BE49-F238E27FC236}">
                  <a16:creationId xmlns:a16="http://schemas.microsoft.com/office/drawing/2014/main" id="{0FB755FB-467F-E2FD-3557-8F38A44C1185}"/>
                </a:ext>
              </a:extLst>
            </p:cNvPr>
            <p:cNvSpPr>
              <a:spLocks noChangeArrowheads="1"/>
            </p:cNvSpPr>
            <p:nvPr/>
          </p:nvSpPr>
          <p:spPr bwMode="auto">
            <a:xfrm>
              <a:off x="3638" y="2182"/>
              <a:ext cx="374" cy="1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en-US" sz="1500" dirty="0">
                  <a:solidFill>
                    <a:srgbClr val="000000"/>
                  </a:solidFill>
                  <a:latin typeface="Times New Roman" panose="02020603050405020304" pitchFamily="18" charset="0"/>
                </a:rPr>
                <a:t>3</a:t>
              </a:r>
              <a:r>
                <a:rPr kumimoji="0" lang="en-US" altLang="en-US" sz="1500" b="0" i="0" u="none" strike="noStrike" cap="none" normalizeH="0" baseline="0" dirty="0">
                  <a:ln>
                    <a:noFill/>
                  </a:ln>
                  <a:solidFill>
                    <a:srgbClr val="000000"/>
                  </a:solidFill>
                  <a:effectLst/>
                  <a:latin typeface="Times New Roman" panose="02020603050405020304" pitchFamily="18" charset="0"/>
                </a:rPr>
                <a:t>8.82%</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8" name="Rectangle 45">
              <a:extLst>
                <a:ext uri="{FF2B5EF4-FFF2-40B4-BE49-F238E27FC236}">
                  <a16:creationId xmlns:a16="http://schemas.microsoft.com/office/drawing/2014/main" id="{2761EC4D-45BD-6720-C26F-48348D9DFD59}"/>
                </a:ext>
              </a:extLst>
            </p:cNvPr>
            <p:cNvSpPr>
              <a:spLocks noChangeArrowheads="1"/>
            </p:cNvSpPr>
            <p:nvPr/>
          </p:nvSpPr>
          <p:spPr bwMode="auto">
            <a:xfrm>
              <a:off x="4195" y="2182"/>
              <a:ext cx="480" cy="1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en-US" sz="1500" dirty="0">
                  <a:solidFill>
                    <a:srgbClr val="000000"/>
                  </a:solidFill>
                  <a:latin typeface="Times New Roman" panose="02020603050405020304" pitchFamily="18" charset="0"/>
                </a:rPr>
                <a:t>7,118,812</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9" name="Rectangle 46">
              <a:extLst>
                <a:ext uri="{FF2B5EF4-FFF2-40B4-BE49-F238E27FC236}">
                  <a16:creationId xmlns:a16="http://schemas.microsoft.com/office/drawing/2014/main" id="{E19590D8-744C-FE27-21F9-674D8A9203A4}"/>
                </a:ext>
              </a:extLst>
            </p:cNvPr>
            <p:cNvSpPr>
              <a:spLocks noChangeArrowheads="1"/>
            </p:cNvSpPr>
            <p:nvPr/>
          </p:nvSpPr>
          <p:spPr bwMode="auto">
            <a:xfrm>
              <a:off x="4046" y="2182"/>
              <a:ext cx="282" cy="1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Times New Roman" panose="02020603050405020304" pitchFamily="18" charset="0"/>
                </a:rPr>
                <a:t>       </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50" name="Rectangle 47">
              <a:extLst>
                <a:ext uri="{FF2B5EF4-FFF2-40B4-BE49-F238E27FC236}">
                  <a16:creationId xmlns:a16="http://schemas.microsoft.com/office/drawing/2014/main" id="{359EB572-6C82-44C9-36AD-515F50552F18}"/>
                </a:ext>
              </a:extLst>
            </p:cNvPr>
            <p:cNvSpPr>
              <a:spLocks noChangeArrowheads="1"/>
            </p:cNvSpPr>
            <p:nvPr/>
          </p:nvSpPr>
          <p:spPr bwMode="auto">
            <a:xfrm>
              <a:off x="4301" y="2182"/>
              <a:ext cx="84" cy="1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Times New Roman" panose="02020603050405020304" pitchFamily="18" charset="0"/>
                </a:rPr>
                <a:t> </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51" name="Rectangle 48">
              <a:extLst>
                <a:ext uri="{FF2B5EF4-FFF2-40B4-BE49-F238E27FC236}">
                  <a16:creationId xmlns:a16="http://schemas.microsoft.com/office/drawing/2014/main" id="{AF4DB7FF-B147-BFC9-F10C-A6D2C3F29D44}"/>
                </a:ext>
              </a:extLst>
            </p:cNvPr>
            <p:cNvSpPr>
              <a:spLocks noChangeArrowheads="1"/>
            </p:cNvSpPr>
            <p:nvPr/>
          </p:nvSpPr>
          <p:spPr bwMode="auto">
            <a:xfrm>
              <a:off x="5409" y="2182"/>
              <a:ext cx="394" cy="1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en-US" sz="1500" dirty="0">
                  <a:solidFill>
                    <a:srgbClr val="000000"/>
                  </a:solidFill>
                  <a:latin typeface="Times New Roman" panose="02020603050405020304" pitchFamily="18" charset="0"/>
                </a:rPr>
                <a:t>493,567</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52" name="Rectangle 49">
              <a:extLst>
                <a:ext uri="{FF2B5EF4-FFF2-40B4-BE49-F238E27FC236}">
                  <a16:creationId xmlns:a16="http://schemas.microsoft.com/office/drawing/2014/main" id="{7E66A0E2-B00F-1E1F-2473-3499127E13B9}"/>
                </a:ext>
              </a:extLst>
            </p:cNvPr>
            <p:cNvSpPr>
              <a:spLocks noChangeArrowheads="1"/>
            </p:cNvSpPr>
            <p:nvPr/>
          </p:nvSpPr>
          <p:spPr bwMode="auto">
            <a:xfrm>
              <a:off x="5124" y="2182"/>
              <a:ext cx="381" cy="1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Times New Roman" panose="02020603050405020304" pitchFamily="18" charset="0"/>
                </a:rPr>
                <a:t>          </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53" name="Rectangle 50">
              <a:extLst>
                <a:ext uri="{FF2B5EF4-FFF2-40B4-BE49-F238E27FC236}">
                  <a16:creationId xmlns:a16="http://schemas.microsoft.com/office/drawing/2014/main" id="{A36B994E-E2A1-7EB5-ADA6-EA9C9A9D52D7}"/>
                </a:ext>
              </a:extLst>
            </p:cNvPr>
            <p:cNvSpPr>
              <a:spLocks noChangeArrowheads="1"/>
            </p:cNvSpPr>
            <p:nvPr/>
          </p:nvSpPr>
          <p:spPr bwMode="auto">
            <a:xfrm>
              <a:off x="5429" y="2182"/>
              <a:ext cx="84" cy="1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a:ln>
                    <a:noFill/>
                  </a:ln>
                  <a:solidFill>
                    <a:srgbClr val="000000"/>
                  </a:solidFill>
                  <a:effectLst/>
                  <a:latin typeface="Times New Roman" panose="02020603050405020304" pitchFamily="18"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4" name="Rectangle 51">
              <a:extLst>
                <a:ext uri="{FF2B5EF4-FFF2-40B4-BE49-F238E27FC236}">
                  <a16:creationId xmlns:a16="http://schemas.microsoft.com/office/drawing/2014/main" id="{456FA53E-D61B-EB0A-4C90-D06EF092AF36}"/>
                </a:ext>
              </a:extLst>
            </p:cNvPr>
            <p:cNvSpPr>
              <a:spLocks noChangeArrowheads="1"/>
            </p:cNvSpPr>
            <p:nvPr/>
          </p:nvSpPr>
          <p:spPr bwMode="auto">
            <a:xfrm>
              <a:off x="514" y="2350"/>
              <a:ext cx="747" cy="1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a:ln>
                    <a:noFill/>
                  </a:ln>
                  <a:solidFill>
                    <a:srgbClr val="000000"/>
                  </a:solidFill>
                  <a:effectLst/>
                  <a:latin typeface="Times New Roman" panose="02020603050405020304" pitchFamily="18" charset="0"/>
                </a:rPr>
                <a:t>Library Levy</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5" name="Rectangle 52">
              <a:extLst>
                <a:ext uri="{FF2B5EF4-FFF2-40B4-BE49-F238E27FC236}">
                  <a16:creationId xmlns:a16="http://schemas.microsoft.com/office/drawing/2014/main" id="{F164F9DF-F53A-8FC1-E2AC-494D090004EE}"/>
                </a:ext>
              </a:extLst>
            </p:cNvPr>
            <p:cNvSpPr>
              <a:spLocks noChangeArrowheads="1"/>
            </p:cNvSpPr>
            <p:nvPr/>
          </p:nvSpPr>
          <p:spPr bwMode="auto">
            <a:xfrm>
              <a:off x="1886" y="2350"/>
              <a:ext cx="313" cy="1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en-US" sz="1500" dirty="0">
                  <a:solidFill>
                    <a:srgbClr val="000000"/>
                  </a:solidFill>
                  <a:latin typeface="Times New Roman" panose="02020603050405020304" pitchFamily="18" charset="0"/>
                </a:rPr>
                <a:t>3.31</a:t>
              </a:r>
              <a:r>
                <a:rPr kumimoji="0" lang="en-US" altLang="en-US" sz="1500" b="0" i="0" u="none" strike="noStrike" cap="none" normalizeH="0" baseline="0" dirty="0">
                  <a:ln>
                    <a:noFill/>
                  </a:ln>
                  <a:solidFill>
                    <a:srgbClr val="000000"/>
                  </a:solidFill>
                  <a:effectLst/>
                  <a:latin typeface="Times New Roman" panose="02020603050405020304" pitchFamily="18" charset="0"/>
                </a:rPr>
                <a:t>%</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56" name="Rectangle 53">
              <a:extLst>
                <a:ext uri="{FF2B5EF4-FFF2-40B4-BE49-F238E27FC236}">
                  <a16:creationId xmlns:a16="http://schemas.microsoft.com/office/drawing/2014/main" id="{6B771B0F-0B4C-C477-A6CB-522057D4C1FE}"/>
                </a:ext>
              </a:extLst>
            </p:cNvPr>
            <p:cNvSpPr>
              <a:spLocks noChangeArrowheads="1"/>
            </p:cNvSpPr>
            <p:nvPr/>
          </p:nvSpPr>
          <p:spPr bwMode="auto">
            <a:xfrm>
              <a:off x="2453" y="2350"/>
              <a:ext cx="394" cy="1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Times New Roman" panose="02020603050405020304" pitchFamily="18" charset="0"/>
                </a:rPr>
                <a:t>634,173</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57" name="Rectangle 54">
              <a:extLst>
                <a:ext uri="{FF2B5EF4-FFF2-40B4-BE49-F238E27FC236}">
                  <a16:creationId xmlns:a16="http://schemas.microsoft.com/office/drawing/2014/main" id="{7DE5DC4A-2394-8AA4-0D3A-C9EE7FC5DDC6}"/>
                </a:ext>
              </a:extLst>
            </p:cNvPr>
            <p:cNvSpPr>
              <a:spLocks noChangeArrowheads="1"/>
            </p:cNvSpPr>
            <p:nvPr/>
          </p:nvSpPr>
          <p:spPr bwMode="auto">
            <a:xfrm>
              <a:off x="2274" y="2350"/>
              <a:ext cx="212" cy="1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Times New Roman" panose="02020603050405020304" pitchFamily="18" charset="0"/>
                </a:rPr>
                <a:t>       </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58" name="Rectangle 55">
              <a:extLst>
                <a:ext uri="{FF2B5EF4-FFF2-40B4-BE49-F238E27FC236}">
                  <a16:creationId xmlns:a16="http://schemas.microsoft.com/office/drawing/2014/main" id="{7CF48B49-157F-ED80-C050-7EC21E26FA30}"/>
                </a:ext>
              </a:extLst>
            </p:cNvPr>
            <p:cNvSpPr>
              <a:spLocks noChangeArrowheads="1"/>
            </p:cNvSpPr>
            <p:nvPr/>
          </p:nvSpPr>
          <p:spPr bwMode="auto">
            <a:xfrm>
              <a:off x="2549" y="2350"/>
              <a:ext cx="84" cy="1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a:ln>
                    <a:noFill/>
                  </a:ln>
                  <a:solidFill>
                    <a:srgbClr val="000000"/>
                  </a:solidFill>
                  <a:effectLst/>
                  <a:latin typeface="Times New Roman" panose="02020603050405020304" pitchFamily="18"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9" name="Rectangle 56">
              <a:extLst>
                <a:ext uri="{FF2B5EF4-FFF2-40B4-BE49-F238E27FC236}">
                  <a16:creationId xmlns:a16="http://schemas.microsoft.com/office/drawing/2014/main" id="{0A7B3977-6A86-0978-F674-8E4A275226D2}"/>
                </a:ext>
              </a:extLst>
            </p:cNvPr>
            <p:cNvSpPr>
              <a:spLocks noChangeArrowheads="1"/>
            </p:cNvSpPr>
            <p:nvPr/>
          </p:nvSpPr>
          <p:spPr bwMode="auto">
            <a:xfrm>
              <a:off x="3669" y="2350"/>
              <a:ext cx="374" cy="1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en-US" sz="1500" dirty="0">
                  <a:solidFill>
                    <a:srgbClr val="000000"/>
                  </a:solidFill>
                  <a:latin typeface="Times New Roman" panose="02020603050405020304" pitchFamily="18" charset="0"/>
                </a:rPr>
                <a:t>2.900%</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60" name="Rectangle 57">
              <a:extLst>
                <a:ext uri="{FF2B5EF4-FFF2-40B4-BE49-F238E27FC236}">
                  <a16:creationId xmlns:a16="http://schemas.microsoft.com/office/drawing/2014/main" id="{9BD08688-EA13-7BAD-3BF1-34860C6C6705}"/>
                </a:ext>
              </a:extLst>
            </p:cNvPr>
            <p:cNvSpPr>
              <a:spLocks noChangeArrowheads="1"/>
            </p:cNvSpPr>
            <p:nvPr/>
          </p:nvSpPr>
          <p:spPr bwMode="auto">
            <a:xfrm>
              <a:off x="4284" y="2350"/>
              <a:ext cx="394" cy="1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en-US" sz="1500" dirty="0">
                  <a:solidFill>
                    <a:srgbClr val="000000"/>
                  </a:solidFill>
                  <a:latin typeface="Times New Roman" panose="02020603050405020304" pitchFamily="18" charset="0"/>
                </a:rPr>
                <a:t>531,721</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61" name="Rectangle 58">
              <a:extLst>
                <a:ext uri="{FF2B5EF4-FFF2-40B4-BE49-F238E27FC236}">
                  <a16:creationId xmlns:a16="http://schemas.microsoft.com/office/drawing/2014/main" id="{F57660A5-7B33-3771-2E89-548D0EC74FEB}"/>
                </a:ext>
              </a:extLst>
            </p:cNvPr>
            <p:cNvSpPr>
              <a:spLocks noChangeArrowheads="1"/>
            </p:cNvSpPr>
            <p:nvPr/>
          </p:nvSpPr>
          <p:spPr bwMode="auto">
            <a:xfrm>
              <a:off x="4088" y="2350"/>
              <a:ext cx="351" cy="1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Times New Roman" panose="02020603050405020304" pitchFamily="18" charset="0"/>
                </a:rPr>
                <a:t>         </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62" name="Rectangle 59">
              <a:extLst>
                <a:ext uri="{FF2B5EF4-FFF2-40B4-BE49-F238E27FC236}">
                  <a16:creationId xmlns:a16="http://schemas.microsoft.com/office/drawing/2014/main" id="{2077E37C-DCBB-94D5-C916-D030541F225A}"/>
                </a:ext>
              </a:extLst>
            </p:cNvPr>
            <p:cNvSpPr>
              <a:spLocks noChangeArrowheads="1"/>
            </p:cNvSpPr>
            <p:nvPr/>
          </p:nvSpPr>
          <p:spPr bwMode="auto">
            <a:xfrm>
              <a:off x="4362" y="2350"/>
              <a:ext cx="84" cy="1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Times New Roman" panose="02020603050405020304" pitchFamily="18" charset="0"/>
                </a:rPr>
                <a:t> </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63" name="Rectangle 60">
              <a:extLst>
                <a:ext uri="{FF2B5EF4-FFF2-40B4-BE49-F238E27FC236}">
                  <a16:creationId xmlns:a16="http://schemas.microsoft.com/office/drawing/2014/main" id="{11AF30E2-3FC9-C348-BFB0-2AD1CDD6ADF2}"/>
                </a:ext>
              </a:extLst>
            </p:cNvPr>
            <p:cNvSpPr>
              <a:spLocks noChangeArrowheads="1"/>
            </p:cNvSpPr>
            <p:nvPr/>
          </p:nvSpPr>
          <p:spPr bwMode="auto">
            <a:xfrm>
              <a:off x="5404" y="2350"/>
              <a:ext cx="394" cy="1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en-US" sz="1500" dirty="0">
                  <a:solidFill>
                    <a:srgbClr val="000000"/>
                  </a:solidFill>
                  <a:latin typeface="Times New Roman" panose="02020603050405020304" pitchFamily="18" charset="0"/>
                </a:rPr>
                <a:t>102,452</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64" name="Rectangle 61">
              <a:extLst>
                <a:ext uri="{FF2B5EF4-FFF2-40B4-BE49-F238E27FC236}">
                  <a16:creationId xmlns:a16="http://schemas.microsoft.com/office/drawing/2014/main" id="{C7C5EF05-D046-341C-8A0F-93038989A9C6}"/>
                </a:ext>
              </a:extLst>
            </p:cNvPr>
            <p:cNvSpPr>
              <a:spLocks noChangeArrowheads="1"/>
            </p:cNvSpPr>
            <p:nvPr/>
          </p:nvSpPr>
          <p:spPr bwMode="auto">
            <a:xfrm>
              <a:off x="5124" y="2350"/>
              <a:ext cx="450" cy="1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Times New Roman" panose="02020603050405020304" pitchFamily="18" charset="0"/>
                </a:rPr>
                <a:t>            </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65" name="Rectangle 62">
              <a:extLst>
                <a:ext uri="{FF2B5EF4-FFF2-40B4-BE49-F238E27FC236}">
                  <a16:creationId xmlns:a16="http://schemas.microsoft.com/office/drawing/2014/main" id="{2D51068C-F514-A365-669C-B679DD4EFB1F}"/>
                </a:ext>
              </a:extLst>
            </p:cNvPr>
            <p:cNvSpPr>
              <a:spLocks noChangeArrowheads="1"/>
            </p:cNvSpPr>
            <p:nvPr/>
          </p:nvSpPr>
          <p:spPr bwMode="auto">
            <a:xfrm>
              <a:off x="5490" y="2350"/>
              <a:ext cx="84" cy="1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Times New Roman" panose="02020603050405020304" pitchFamily="18" charset="0"/>
                </a:rPr>
                <a:t> </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66" name="Rectangle 63">
              <a:extLst>
                <a:ext uri="{FF2B5EF4-FFF2-40B4-BE49-F238E27FC236}">
                  <a16:creationId xmlns:a16="http://schemas.microsoft.com/office/drawing/2014/main" id="{43739A37-3A8A-FCB3-1C99-D2AA4F7C35D4}"/>
                </a:ext>
              </a:extLst>
            </p:cNvPr>
            <p:cNvSpPr>
              <a:spLocks noChangeArrowheads="1"/>
            </p:cNvSpPr>
            <p:nvPr/>
          </p:nvSpPr>
          <p:spPr bwMode="auto">
            <a:xfrm>
              <a:off x="1741" y="2779"/>
              <a:ext cx="541" cy="1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1" i="0" u="none" strike="noStrike" cap="none" normalizeH="0" baseline="0">
                  <a:ln>
                    <a:noFill/>
                  </a:ln>
                  <a:solidFill>
                    <a:srgbClr val="000000"/>
                  </a:solidFill>
                  <a:effectLst/>
                  <a:latin typeface="Times New Roman" panose="02020603050405020304" pitchFamily="18" charset="0"/>
                </a:rPr>
                <a:t>100.00%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7" name="Rectangle 64">
              <a:extLst>
                <a:ext uri="{FF2B5EF4-FFF2-40B4-BE49-F238E27FC236}">
                  <a16:creationId xmlns:a16="http://schemas.microsoft.com/office/drawing/2014/main" id="{5C5DCDB2-B03B-215C-5522-953C98BD39F0}"/>
                </a:ext>
              </a:extLst>
            </p:cNvPr>
            <p:cNvSpPr>
              <a:spLocks noChangeArrowheads="1"/>
            </p:cNvSpPr>
            <p:nvPr/>
          </p:nvSpPr>
          <p:spPr bwMode="auto">
            <a:xfrm>
              <a:off x="2363" y="2779"/>
              <a:ext cx="545" cy="1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en-US" sz="1500" b="1" dirty="0">
                  <a:solidFill>
                    <a:srgbClr val="000000"/>
                  </a:solidFill>
                  <a:latin typeface="Times New Roman" panose="02020603050405020304" pitchFamily="18" charset="0"/>
                </a:rPr>
                <a:t>19,149,754</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68" name="Rectangle 65">
              <a:extLst>
                <a:ext uri="{FF2B5EF4-FFF2-40B4-BE49-F238E27FC236}">
                  <a16:creationId xmlns:a16="http://schemas.microsoft.com/office/drawing/2014/main" id="{4B3C301C-ED16-9AFC-3FD1-4E624EFB94BB}"/>
                </a:ext>
              </a:extLst>
            </p:cNvPr>
            <p:cNvSpPr>
              <a:spLocks noChangeArrowheads="1"/>
            </p:cNvSpPr>
            <p:nvPr/>
          </p:nvSpPr>
          <p:spPr bwMode="auto">
            <a:xfrm>
              <a:off x="2274" y="2779"/>
              <a:ext cx="61" cy="1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1" i="0" u="none" strike="noStrike" cap="none" normalizeH="0" baseline="0" dirty="0">
                  <a:ln>
                    <a:noFill/>
                  </a:ln>
                  <a:solidFill>
                    <a:srgbClr val="000000"/>
                  </a:solidFill>
                  <a:effectLst/>
                  <a:latin typeface="Times New Roman" panose="02020603050405020304" pitchFamily="18" charset="0"/>
                </a:rPr>
                <a:t>$</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69" name="Rectangle 66">
              <a:extLst>
                <a:ext uri="{FF2B5EF4-FFF2-40B4-BE49-F238E27FC236}">
                  <a16:creationId xmlns:a16="http://schemas.microsoft.com/office/drawing/2014/main" id="{45322852-4108-7D7E-0A64-71D2C2D4F5EE}"/>
                </a:ext>
              </a:extLst>
            </p:cNvPr>
            <p:cNvSpPr>
              <a:spLocks noChangeArrowheads="1"/>
            </p:cNvSpPr>
            <p:nvPr/>
          </p:nvSpPr>
          <p:spPr bwMode="auto">
            <a:xfrm>
              <a:off x="2488" y="2779"/>
              <a:ext cx="84" cy="1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1" i="0" u="none" strike="noStrike" cap="none" normalizeH="0" baseline="0" dirty="0">
                  <a:ln>
                    <a:noFill/>
                  </a:ln>
                  <a:solidFill>
                    <a:srgbClr val="000000"/>
                  </a:solidFill>
                  <a:effectLst/>
                  <a:latin typeface="Times New Roman" panose="02020603050405020304" pitchFamily="18" charset="0"/>
                </a:rPr>
                <a:t> </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70" name="Rectangle 67">
              <a:extLst>
                <a:ext uri="{FF2B5EF4-FFF2-40B4-BE49-F238E27FC236}">
                  <a16:creationId xmlns:a16="http://schemas.microsoft.com/office/drawing/2014/main" id="{72A2C257-2F87-5801-3C7C-146678A88BC7}"/>
                </a:ext>
              </a:extLst>
            </p:cNvPr>
            <p:cNvSpPr>
              <a:spLocks noChangeArrowheads="1"/>
            </p:cNvSpPr>
            <p:nvPr/>
          </p:nvSpPr>
          <p:spPr bwMode="auto">
            <a:xfrm>
              <a:off x="3555" y="2779"/>
              <a:ext cx="541" cy="1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1" i="0" u="none" strike="noStrike" cap="none" normalizeH="0" baseline="0">
                  <a:ln>
                    <a:noFill/>
                  </a:ln>
                  <a:solidFill>
                    <a:srgbClr val="000000"/>
                  </a:solidFill>
                  <a:effectLst/>
                  <a:latin typeface="Times New Roman" panose="02020603050405020304" pitchFamily="18" charset="0"/>
                </a:rPr>
                <a:t>100.00%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71" name="Rectangle 68">
              <a:extLst>
                <a:ext uri="{FF2B5EF4-FFF2-40B4-BE49-F238E27FC236}">
                  <a16:creationId xmlns:a16="http://schemas.microsoft.com/office/drawing/2014/main" id="{6D53DA86-3608-86FF-DEAC-E388B6C8DFCD}"/>
                </a:ext>
              </a:extLst>
            </p:cNvPr>
            <p:cNvSpPr>
              <a:spLocks noChangeArrowheads="1"/>
            </p:cNvSpPr>
            <p:nvPr/>
          </p:nvSpPr>
          <p:spPr bwMode="auto">
            <a:xfrm>
              <a:off x="4324" y="2779"/>
              <a:ext cx="545" cy="1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1" i="0" u="none" strike="noStrike" cap="none" normalizeH="0" baseline="0" dirty="0">
                  <a:ln>
                    <a:noFill/>
                  </a:ln>
                  <a:solidFill>
                    <a:srgbClr val="000000"/>
                  </a:solidFill>
                  <a:effectLst/>
                  <a:latin typeface="Times New Roman" panose="02020603050405020304" pitchFamily="18" charset="0"/>
                </a:rPr>
                <a:t>18,339,947</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72" name="Rectangle 69">
              <a:extLst>
                <a:ext uri="{FF2B5EF4-FFF2-40B4-BE49-F238E27FC236}">
                  <a16:creationId xmlns:a16="http://schemas.microsoft.com/office/drawing/2014/main" id="{3D3CB578-8563-4074-BBF7-2F526CF89F22}"/>
                </a:ext>
              </a:extLst>
            </p:cNvPr>
            <p:cNvSpPr>
              <a:spLocks noChangeArrowheads="1"/>
            </p:cNvSpPr>
            <p:nvPr/>
          </p:nvSpPr>
          <p:spPr bwMode="auto">
            <a:xfrm>
              <a:off x="4088" y="2779"/>
              <a:ext cx="282" cy="1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1" i="0" u="none" strike="noStrike" cap="none" normalizeH="0" baseline="0">
                  <a:ln>
                    <a:noFill/>
                  </a:ln>
                  <a:solidFill>
                    <a:srgbClr val="000000"/>
                  </a:solidFill>
                  <a:effectLst/>
                  <a:latin typeface="Times New Roman" panose="02020603050405020304" pitchFamily="18"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73" name="Rectangle 70">
              <a:extLst>
                <a:ext uri="{FF2B5EF4-FFF2-40B4-BE49-F238E27FC236}">
                  <a16:creationId xmlns:a16="http://schemas.microsoft.com/office/drawing/2014/main" id="{CD74CF9B-54D5-D0FE-4CDA-F1818A760196}"/>
                </a:ext>
              </a:extLst>
            </p:cNvPr>
            <p:cNvSpPr>
              <a:spLocks noChangeArrowheads="1"/>
            </p:cNvSpPr>
            <p:nvPr/>
          </p:nvSpPr>
          <p:spPr bwMode="auto">
            <a:xfrm>
              <a:off x="4301" y="2779"/>
              <a:ext cx="84" cy="1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1" i="0" u="none" strike="noStrike" cap="none" normalizeH="0" baseline="0">
                  <a:ln>
                    <a:noFill/>
                  </a:ln>
                  <a:solidFill>
                    <a:srgbClr val="000000"/>
                  </a:solidFill>
                  <a:effectLst/>
                  <a:latin typeface="Times New Roman" panose="02020603050405020304" pitchFamily="18"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74" name="Rectangle 71">
              <a:extLst>
                <a:ext uri="{FF2B5EF4-FFF2-40B4-BE49-F238E27FC236}">
                  <a16:creationId xmlns:a16="http://schemas.microsoft.com/office/drawing/2014/main" id="{65897474-8500-BD63-C89A-583BA4E7B077}"/>
                </a:ext>
              </a:extLst>
            </p:cNvPr>
            <p:cNvSpPr>
              <a:spLocks noChangeArrowheads="1"/>
            </p:cNvSpPr>
            <p:nvPr/>
          </p:nvSpPr>
          <p:spPr bwMode="auto">
            <a:xfrm>
              <a:off x="5375" y="2779"/>
              <a:ext cx="394" cy="1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en-US" sz="1500" b="1" dirty="0">
                  <a:solidFill>
                    <a:srgbClr val="000000"/>
                  </a:solidFill>
                  <a:latin typeface="Times New Roman" panose="02020603050405020304" pitchFamily="18" charset="0"/>
                </a:rPr>
                <a:t>809,807</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75" name="Rectangle 72">
              <a:extLst>
                <a:ext uri="{FF2B5EF4-FFF2-40B4-BE49-F238E27FC236}">
                  <a16:creationId xmlns:a16="http://schemas.microsoft.com/office/drawing/2014/main" id="{F6BDE826-DC06-3B09-F8C7-1D35CC1E5B81}"/>
                </a:ext>
              </a:extLst>
            </p:cNvPr>
            <p:cNvSpPr>
              <a:spLocks noChangeArrowheads="1"/>
            </p:cNvSpPr>
            <p:nvPr/>
          </p:nvSpPr>
          <p:spPr bwMode="auto">
            <a:xfrm>
              <a:off x="5124" y="2779"/>
              <a:ext cx="450" cy="1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1" i="0" u="none" strike="noStrike" cap="none" normalizeH="0" baseline="0">
                  <a:ln>
                    <a:noFill/>
                  </a:ln>
                  <a:solidFill>
                    <a:srgbClr val="000000"/>
                  </a:solidFill>
                  <a:effectLst/>
                  <a:latin typeface="Times New Roman" panose="02020603050405020304" pitchFamily="18"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76" name="Rectangle 73">
              <a:extLst>
                <a:ext uri="{FF2B5EF4-FFF2-40B4-BE49-F238E27FC236}">
                  <a16:creationId xmlns:a16="http://schemas.microsoft.com/office/drawing/2014/main" id="{6B9E6CC7-8CDC-3453-FBFD-884CBAB2BDF5}"/>
                </a:ext>
              </a:extLst>
            </p:cNvPr>
            <p:cNvSpPr>
              <a:spLocks noChangeArrowheads="1"/>
            </p:cNvSpPr>
            <p:nvPr/>
          </p:nvSpPr>
          <p:spPr bwMode="auto">
            <a:xfrm>
              <a:off x="5490" y="2779"/>
              <a:ext cx="84" cy="1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1" i="0" u="none" strike="noStrike" cap="none" normalizeH="0" baseline="0">
                  <a:ln>
                    <a:noFill/>
                  </a:ln>
                  <a:solidFill>
                    <a:srgbClr val="000000"/>
                  </a:solidFill>
                  <a:effectLst/>
                  <a:latin typeface="Times New Roman" panose="02020603050405020304" pitchFamily="18"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77" name="Rectangle 74">
              <a:extLst>
                <a:ext uri="{FF2B5EF4-FFF2-40B4-BE49-F238E27FC236}">
                  <a16:creationId xmlns:a16="http://schemas.microsoft.com/office/drawing/2014/main" id="{C4F4B3C8-53A6-EB32-AE44-663C60CD9417}"/>
                </a:ext>
              </a:extLst>
            </p:cNvPr>
            <p:cNvSpPr>
              <a:spLocks noChangeArrowheads="1"/>
            </p:cNvSpPr>
            <p:nvPr/>
          </p:nvSpPr>
          <p:spPr bwMode="auto">
            <a:xfrm>
              <a:off x="1634" y="1341"/>
              <a:ext cx="1359" cy="1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1" i="0" u="none" strike="noStrike" cap="none" normalizeH="0" baseline="0">
                  <a:ln>
                    <a:noFill/>
                  </a:ln>
                  <a:solidFill>
                    <a:srgbClr val="000000"/>
                  </a:solidFill>
                  <a:effectLst/>
                  <a:latin typeface="Times New Roman" panose="02020603050405020304" pitchFamily="18" charset="0"/>
                </a:rPr>
                <a:t>ESTIMATED 2023 LEVY</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78" name="Rectangle 75">
              <a:extLst>
                <a:ext uri="{FF2B5EF4-FFF2-40B4-BE49-F238E27FC236}">
                  <a16:creationId xmlns:a16="http://schemas.microsoft.com/office/drawing/2014/main" id="{A5E9EF98-0842-9841-BEA7-DD40354EA7B8}"/>
                </a:ext>
              </a:extLst>
            </p:cNvPr>
            <p:cNvSpPr>
              <a:spLocks noChangeArrowheads="1"/>
            </p:cNvSpPr>
            <p:nvPr/>
          </p:nvSpPr>
          <p:spPr bwMode="auto">
            <a:xfrm>
              <a:off x="3730" y="1341"/>
              <a:ext cx="779" cy="1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1" i="0" u="none" strike="noStrike" cap="none" normalizeH="0" baseline="0" dirty="0">
                  <a:ln>
                    <a:noFill/>
                  </a:ln>
                  <a:solidFill>
                    <a:srgbClr val="000000"/>
                  </a:solidFill>
                  <a:effectLst/>
                  <a:latin typeface="Times New Roman" panose="02020603050405020304" pitchFamily="18" charset="0"/>
                </a:rPr>
                <a:t>ACTUAL 2022</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79" name="Rectangle 76">
              <a:extLst>
                <a:ext uri="{FF2B5EF4-FFF2-40B4-BE49-F238E27FC236}">
                  <a16:creationId xmlns:a16="http://schemas.microsoft.com/office/drawing/2014/main" id="{5DDBACFB-119A-2B2F-4A43-3507C763568E}"/>
                </a:ext>
              </a:extLst>
            </p:cNvPr>
            <p:cNvSpPr>
              <a:spLocks noChangeArrowheads="1"/>
            </p:cNvSpPr>
            <p:nvPr/>
          </p:nvSpPr>
          <p:spPr bwMode="auto">
            <a:xfrm>
              <a:off x="491" y="1150"/>
              <a:ext cx="8" cy="1"/>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0" name="Rectangle 77">
              <a:extLst>
                <a:ext uri="{FF2B5EF4-FFF2-40B4-BE49-F238E27FC236}">
                  <a16:creationId xmlns:a16="http://schemas.microsoft.com/office/drawing/2014/main" id="{B63D1216-366A-DAD4-86BC-DBA3E341CB35}"/>
                </a:ext>
              </a:extLst>
            </p:cNvPr>
            <p:cNvSpPr>
              <a:spLocks noChangeArrowheads="1"/>
            </p:cNvSpPr>
            <p:nvPr/>
          </p:nvSpPr>
          <p:spPr bwMode="auto">
            <a:xfrm>
              <a:off x="1474" y="1150"/>
              <a:ext cx="8" cy="1"/>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1" name="Rectangle 78">
              <a:extLst>
                <a:ext uri="{FF2B5EF4-FFF2-40B4-BE49-F238E27FC236}">
                  <a16:creationId xmlns:a16="http://schemas.microsoft.com/office/drawing/2014/main" id="{49E174FE-98EF-7D1E-D25B-F5BE08BA4336}"/>
                </a:ext>
              </a:extLst>
            </p:cNvPr>
            <p:cNvSpPr>
              <a:spLocks noChangeArrowheads="1"/>
            </p:cNvSpPr>
            <p:nvPr/>
          </p:nvSpPr>
          <p:spPr bwMode="auto">
            <a:xfrm>
              <a:off x="2213" y="1150"/>
              <a:ext cx="8" cy="1"/>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 name="Rectangle 79">
              <a:extLst>
                <a:ext uri="{FF2B5EF4-FFF2-40B4-BE49-F238E27FC236}">
                  <a16:creationId xmlns:a16="http://schemas.microsoft.com/office/drawing/2014/main" id="{EE581540-EE16-DCCB-FF82-8AB62981D156}"/>
                </a:ext>
              </a:extLst>
            </p:cNvPr>
            <p:cNvSpPr>
              <a:spLocks noChangeArrowheads="1"/>
            </p:cNvSpPr>
            <p:nvPr/>
          </p:nvSpPr>
          <p:spPr bwMode="auto">
            <a:xfrm>
              <a:off x="3113" y="1150"/>
              <a:ext cx="7" cy="1"/>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 name="Rectangle 80">
              <a:extLst>
                <a:ext uri="{FF2B5EF4-FFF2-40B4-BE49-F238E27FC236}">
                  <a16:creationId xmlns:a16="http://schemas.microsoft.com/office/drawing/2014/main" id="{F6C02586-E43D-5C2E-9387-E07C4F679179}"/>
                </a:ext>
              </a:extLst>
            </p:cNvPr>
            <p:cNvSpPr>
              <a:spLocks noChangeArrowheads="1"/>
            </p:cNvSpPr>
            <p:nvPr/>
          </p:nvSpPr>
          <p:spPr bwMode="auto">
            <a:xfrm>
              <a:off x="3280" y="1150"/>
              <a:ext cx="8" cy="1"/>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 name="Rectangle 81">
              <a:extLst>
                <a:ext uri="{FF2B5EF4-FFF2-40B4-BE49-F238E27FC236}">
                  <a16:creationId xmlns:a16="http://schemas.microsoft.com/office/drawing/2014/main" id="{F8FEE66F-AF66-E6EB-D17C-274B9C9227FC}"/>
                </a:ext>
              </a:extLst>
            </p:cNvPr>
            <p:cNvSpPr>
              <a:spLocks noChangeArrowheads="1"/>
            </p:cNvSpPr>
            <p:nvPr/>
          </p:nvSpPr>
          <p:spPr bwMode="auto">
            <a:xfrm>
              <a:off x="4027" y="1150"/>
              <a:ext cx="8" cy="1"/>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 name="Rectangle 82">
              <a:extLst>
                <a:ext uri="{FF2B5EF4-FFF2-40B4-BE49-F238E27FC236}">
                  <a16:creationId xmlns:a16="http://schemas.microsoft.com/office/drawing/2014/main" id="{F8C2D5B2-75EF-B78E-3991-785EC3AB6B22}"/>
                </a:ext>
              </a:extLst>
            </p:cNvPr>
            <p:cNvSpPr>
              <a:spLocks noChangeArrowheads="1"/>
            </p:cNvSpPr>
            <p:nvPr/>
          </p:nvSpPr>
          <p:spPr bwMode="auto">
            <a:xfrm>
              <a:off x="4926" y="1150"/>
              <a:ext cx="8" cy="1"/>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6" name="Rectangle 83">
              <a:extLst>
                <a:ext uri="{FF2B5EF4-FFF2-40B4-BE49-F238E27FC236}">
                  <a16:creationId xmlns:a16="http://schemas.microsoft.com/office/drawing/2014/main" id="{DAB96065-885E-D941-9893-66121D2E3585}"/>
                </a:ext>
              </a:extLst>
            </p:cNvPr>
            <p:cNvSpPr>
              <a:spLocks noChangeArrowheads="1"/>
            </p:cNvSpPr>
            <p:nvPr/>
          </p:nvSpPr>
          <p:spPr bwMode="auto">
            <a:xfrm>
              <a:off x="5063" y="1150"/>
              <a:ext cx="8" cy="1"/>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7" name="Line 84">
              <a:extLst>
                <a:ext uri="{FF2B5EF4-FFF2-40B4-BE49-F238E27FC236}">
                  <a16:creationId xmlns:a16="http://schemas.microsoft.com/office/drawing/2014/main" id="{8D23B77A-98CE-981E-729F-D26E79BFBA83}"/>
                </a:ext>
              </a:extLst>
            </p:cNvPr>
            <p:cNvSpPr>
              <a:spLocks noChangeShapeType="1"/>
            </p:cNvSpPr>
            <p:nvPr/>
          </p:nvSpPr>
          <p:spPr bwMode="auto">
            <a:xfrm>
              <a:off x="5071" y="1150"/>
              <a:ext cx="968"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8" name="Rectangle 85">
              <a:extLst>
                <a:ext uri="{FF2B5EF4-FFF2-40B4-BE49-F238E27FC236}">
                  <a16:creationId xmlns:a16="http://schemas.microsoft.com/office/drawing/2014/main" id="{6801681B-CF6E-D2FE-FEE1-CD951B9B0798}"/>
                </a:ext>
              </a:extLst>
            </p:cNvPr>
            <p:cNvSpPr>
              <a:spLocks noChangeArrowheads="1"/>
            </p:cNvSpPr>
            <p:nvPr/>
          </p:nvSpPr>
          <p:spPr bwMode="auto">
            <a:xfrm>
              <a:off x="5071" y="1150"/>
              <a:ext cx="968" cy="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9" name="Rectangle 86">
              <a:extLst>
                <a:ext uri="{FF2B5EF4-FFF2-40B4-BE49-F238E27FC236}">
                  <a16:creationId xmlns:a16="http://schemas.microsoft.com/office/drawing/2014/main" id="{9BA2B126-5AB3-DACA-23EA-CE2CEB44270E}"/>
                </a:ext>
              </a:extLst>
            </p:cNvPr>
            <p:cNvSpPr>
              <a:spLocks noChangeArrowheads="1"/>
            </p:cNvSpPr>
            <p:nvPr/>
          </p:nvSpPr>
          <p:spPr bwMode="auto">
            <a:xfrm>
              <a:off x="6031" y="1150"/>
              <a:ext cx="8" cy="1"/>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0" name="Line 87">
              <a:extLst>
                <a:ext uri="{FF2B5EF4-FFF2-40B4-BE49-F238E27FC236}">
                  <a16:creationId xmlns:a16="http://schemas.microsoft.com/office/drawing/2014/main" id="{D24E9A3E-6E43-5083-108E-28F30DFC49E2}"/>
                </a:ext>
              </a:extLst>
            </p:cNvPr>
            <p:cNvSpPr>
              <a:spLocks noChangeShapeType="1"/>
            </p:cNvSpPr>
            <p:nvPr/>
          </p:nvSpPr>
          <p:spPr bwMode="auto">
            <a:xfrm>
              <a:off x="1482" y="1318"/>
              <a:ext cx="1638"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1" name="Rectangle 88">
              <a:extLst>
                <a:ext uri="{FF2B5EF4-FFF2-40B4-BE49-F238E27FC236}">
                  <a16:creationId xmlns:a16="http://schemas.microsoft.com/office/drawing/2014/main" id="{2222450D-B3AF-E6EB-3B23-A5FBDEB0AAC2}"/>
                </a:ext>
              </a:extLst>
            </p:cNvPr>
            <p:cNvSpPr>
              <a:spLocks noChangeArrowheads="1"/>
            </p:cNvSpPr>
            <p:nvPr/>
          </p:nvSpPr>
          <p:spPr bwMode="auto">
            <a:xfrm>
              <a:off x="1482" y="1318"/>
              <a:ext cx="1638" cy="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 name="Line 89">
              <a:extLst>
                <a:ext uri="{FF2B5EF4-FFF2-40B4-BE49-F238E27FC236}">
                  <a16:creationId xmlns:a16="http://schemas.microsoft.com/office/drawing/2014/main" id="{220AD7A0-00C3-7B79-42E5-2304224DB182}"/>
                </a:ext>
              </a:extLst>
            </p:cNvPr>
            <p:cNvSpPr>
              <a:spLocks noChangeShapeType="1"/>
            </p:cNvSpPr>
            <p:nvPr/>
          </p:nvSpPr>
          <p:spPr bwMode="auto">
            <a:xfrm>
              <a:off x="3288" y="1318"/>
              <a:ext cx="1646"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3" name="Rectangle 90">
              <a:extLst>
                <a:ext uri="{FF2B5EF4-FFF2-40B4-BE49-F238E27FC236}">
                  <a16:creationId xmlns:a16="http://schemas.microsoft.com/office/drawing/2014/main" id="{365251F6-0E49-654B-6B71-F2A31A74CF01}"/>
                </a:ext>
              </a:extLst>
            </p:cNvPr>
            <p:cNvSpPr>
              <a:spLocks noChangeArrowheads="1"/>
            </p:cNvSpPr>
            <p:nvPr/>
          </p:nvSpPr>
          <p:spPr bwMode="auto">
            <a:xfrm>
              <a:off x="3288" y="1318"/>
              <a:ext cx="1646" cy="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4" name="Line 91">
              <a:extLst>
                <a:ext uri="{FF2B5EF4-FFF2-40B4-BE49-F238E27FC236}">
                  <a16:creationId xmlns:a16="http://schemas.microsoft.com/office/drawing/2014/main" id="{4ADA5CFF-AC3E-EB88-7EE1-33166E79E819}"/>
                </a:ext>
              </a:extLst>
            </p:cNvPr>
            <p:cNvSpPr>
              <a:spLocks noChangeShapeType="1"/>
            </p:cNvSpPr>
            <p:nvPr/>
          </p:nvSpPr>
          <p:spPr bwMode="auto">
            <a:xfrm>
              <a:off x="499" y="1486"/>
              <a:ext cx="2621"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5" name="Rectangle 92">
              <a:extLst>
                <a:ext uri="{FF2B5EF4-FFF2-40B4-BE49-F238E27FC236}">
                  <a16:creationId xmlns:a16="http://schemas.microsoft.com/office/drawing/2014/main" id="{0CD058E0-2B2E-FC19-E2B6-189422A04E8D}"/>
                </a:ext>
              </a:extLst>
            </p:cNvPr>
            <p:cNvSpPr>
              <a:spLocks noChangeArrowheads="1"/>
            </p:cNvSpPr>
            <p:nvPr/>
          </p:nvSpPr>
          <p:spPr bwMode="auto">
            <a:xfrm>
              <a:off x="499" y="1486"/>
              <a:ext cx="2621" cy="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6" name="Line 93">
              <a:extLst>
                <a:ext uri="{FF2B5EF4-FFF2-40B4-BE49-F238E27FC236}">
                  <a16:creationId xmlns:a16="http://schemas.microsoft.com/office/drawing/2014/main" id="{4178735D-9C9C-3781-B168-B413715D56D4}"/>
                </a:ext>
              </a:extLst>
            </p:cNvPr>
            <p:cNvSpPr>
              <a:spLocks noChangeShapeType="1"/>
            </p:cNvSpPr>
            <p:nvPr/>
          </p:nvSpPr>
          <p:spPr bwMode="auto">
            <a:xfrm>
              <a:off x="3288" y="1486"/>
              <a:ext cx="1646"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7" name="Rectangle 94">
              <a:extLst>
                <a:ext uri="{FF2B5EF4-FFF2-40B4-BE49-F238E27FC236}">
                  <a16:creationId xmlns:a16="http://schemas.microsoft.com/office/drawing/2014/main" id="{FC7F4FBA-62F1-6356-97AA-C04C07AF6193}"/>
                </a:ext>
              </a:extLst>
            </p:cNvPr>
            <p:cNvSpPr>
              <a:spLocks noChangeArrowheads="1"/>
            </p:cNvSpPr>
            <p:nvPr/>
          </p:nvSpPr>
          <p:spPr bwMode="auto">
            <a:xfrm>
              <a:off x="3288" y="1486"/>
              <a:ext cx="1646" cy="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8" name="Line 95">
              <a:extLst>
                <a:ext uri="{FF2B5EF4-FFF2-40B4-BE49-F238E27FC236}">
                  <a16:creationId xmlns:a16="http://schemas.microsoft.com/office/drawing/2014/main" id="{C5B4E51A-696B-24D0-5998-0B67C783629F}"/>
                </a:ext>
              </a:extLst>
            </p:cNvPr>
            <p:cNvSpPr>
              <a:spLocks noChangeShapeType="1"/>
            </p:cNvSpPr>
            <p:nvPr/>
          </p:nvSpPr>
          <p:spPr bwMode="auto">
            <a:xfrm>
              <a:off x="5071" y="1486"/>
              <a:ext cx="968"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9" name="Rectangle 96">
              <a:extLst>
                <a:ext uri="{FF2B5EF4-FFF2-40B4-BE49-F238E27FC236}">
                  <a16:creationId xmlns:a16="http://schemas.microsoft.com/office/drawing/2014/main" id="{F79794A1-5A67-05CB-038D-0E17B93CF336}"/>
                </a:ext>
              </a:extLst>
            </p:cNvPr>
            <p:cNvSpPr>
              <a:spLocks noChangeArrowheads="1"/>
            </p:cNvSpPr>
            <p:nvPr/>
          </p:nvSpPr>
          <p:spPr bwMode="auto">
            <a:xfrm>
              <a:off x="5071" y="1486"/>
              <a:ext cx="968" cy="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0" name="Line 97">
              <a:extLst>
                <a:ext uri="{FF2B5EF4-FFF2-40B4-BE49-F238E27FC236}">
                  <a16:creationId xmlns:a16="http://schemas.microsoft.com/office/drawing/2014/main" id="{8AD87167-EB94-9E65-9D6C-8A7D3703F598}"/>
                </a:ext>
              </a:extLst>
            </p:cNvPr>
            <p:cNvSpPr>
              <a:spLocks noChangeShapeType="1"/>
            </p:cNvSpPr>
            <p:nvPr/>
          </p:nvSpPr>
          <p:spPr bwMode="auto">
            <a:xfrm>
              <a:off x="491" y="1486"/>
              <a:ext cx="0" cy="176"/>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1" name="Rectangle 98">
              <a:extLst>
                <a:ext uri="{FF2B5EF4-FFF2-40B4-BE49-F238E27FC236}">
                  <a16:creationId xmlns:a16="http://schemas.microsoft.com/office/drawing/2014/main" id="{F79C0C58-AB17-9395-0A00-2449ABFC1607}"/>
                </a:ext>
              </a:extLst>
            </p:cNvPr>
            <p:cNvSpPr>
              <a:spLocks noChangeArrowheads="1"/>
            </p:cNvSpPr>
            <p:nvPr/>
          </p:nvSpPr>
          <p:spPr bwMode="auto">
            <a:xfrm>
              <a:off x="491" y="1486"/>
              <a:ext cx="8" cy="17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2" name="Line 99">
              <a:extLst>
                <a:ext uri="{FF2B5EF4-FFF2-40B4-BE49-F238E27FC236}">
                  <a16:creationId xmlns:a16="http://schemas.microsoft.com/office/drawing/2014/main" id="{99450D87-5B8D-CC2C-DCF0-2BDD9D119839}"/>
                </a:ext>
              </a:extLst>
            </p:cNvPr>
            <p:cNvSpPr>
              <a:spLocks noChangeShapeType="1"/>
            </p:cNvSpPr>
            <p:nvPr/>
          </p:nvSpPr>
          <p:spPr bwMode="auto">
            <a:xfrm>
              <a:off x="1474" y="1318"/>
              <a:ext cx="0" cy="344"/>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3" name="Rectangle 100">
              <a:extLst>
                <a:ext uri="{FF2B5EF4-FFF2-40B4-BE49-F238E27FC236}">
                  <a16:creationId xmlns:a16="http://schemas.microsoft.com/office/drawing/2014/main" id="{4447775A-B16D-BA5A-F5E1-33B66A2858F3}"/>
                </a:ext>
              </a:extLst>
            </p:cNvPr>
            <p:cNvSpPr>
              <a:spLocks noChangeArrowheads="1"/>
            </p:cNvSpPr>
            <p:nvPr/>
          </p:nvSpPr>
          <p:spPr bwMode="auto">
            <a:xfrm>
              <a:off x="1474" y="1318"/>
              <a:ext cx="8" cy="34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 name="Line 101">
              <a:extLst>
                <a:ext uri="{FF2B5EF4-FFF2-40B4-BE49-F238E27FC236}">
                  <a16:creationId xmlns:a16="http://schemas.microsoft.com/office/drawing/2014/main" id="{3FF3549E-550E-06B5-AAEA-2E3E25BCFFAF}"/>
                </a:ext>
              </a:extLst>
            </p:cNvPr>
            <p:cNvSpPr>
              <a:spLocks noChangeShapeType="1"/>
            </p:cNvSpPr>
            <p:nvPr/>
          </p:nvSpPr>
          <p:spPr bwMode="auto">
            <a:xfrm>
              <a:off x="2213" y="1494"/>
              <a:ext cx="0" cy="168"/>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5" name="Rectangle 102">
              <a:extLst>
                <a:ext uri="{FF2B5EF4-FFF2-40B4-BE49-F238E27FC236}">
                  <a16:creationId xmlns:a16="http://schemas.microsoft.com/office/drawing/2014/main" id="{30BCFCF9-C8CF-5AA8-188C-B5B44212B072}"/>
                </a:ext>
              </a:extLst>
            </p:cNvPr>
            <p:cNvSpPr>
              <a:spLocks noChangeArrowheads="1"/>
            </p:cNvSpPr>
            <p:nvPr/>
          </p:nvSpPr>
          <p:spPr bwMode="auto">
            <a:xfrm>
              <a:off x="2213" y="1494"/>
              <a:ext cx="8" cy="16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6" name="Line 103">
              <a:extLst>
                <a:ext uri="{FF2B5EF4-FFF2-40B4-BE49-F238E27FC236}">
                  <a16:creationId xmlns:a16="http://schemas.microsoft.com/office/drawing/2014/main" id="{40187DEC-7021-CFE3-3E82-61A0C24758D9}"/>
                </a:ext>
              </a:extLst>
            </p:cNvPr>
            <p:cNvSpPr>
              <a:spLocks noChangeShapeType="1"/>
            </p:cNvSpPr>
            <p:nvPr/>
          </p:nvSpPr>
          <p:spPr bwMode="auto">
            <a:xfrm>
              <a:off x="499" y="1655"/>
              <a:ext cx="2621"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7" name="Rectangle 104">
              <a:extLst>
                <a:ext uri="{FF2B5EF4-FFF2-40B4-BE49-F238E27FC236}">
                  <a16:creationId xmlns:a16="http://schemas.microsoft.com/office/drawing/2014/main" id="{E688A117-1C31-A683-79A4-B5A52C36799E}"/>
                </a:ext>
              </a:extLst>
            </p:cNvPr>
            <p:cNvSpPr>
              <a:spLocks noChangeArrowheads="1"/>
            </p:cNvSpPr>
            <p:nvPr/>
          </p:nvSpPr>
          <p:spPr bwMode="auto">
            <a:xfrm>
              <a:off x="499" y="1655"/>
              <a:ext cx="2621"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8" name="Line 105">
              <a:extLst>
                <a:ext uri="{FF2B5EF4-FFF2-40B4-BE49-F238E27FC236}">
                  <a16:creationId xmlns:a16="http://schemas.microsoft.com/office/drawing/2014/main" id="{78B3EB9E-0B3A-18C6-85A6-F01F1BD2C662}"/>
                </a:ext>
              </a:extLst>
            </p:cNvPr>
            <p:cNvSpPr>
              <a:spLocks noChangeShapeType="1"/>
            </p:cNvSpPr>
            <p:nvPr/>
          </p:nvSpPr>
          <p:spPr bwMode="auto">
            <a:xfrm>
              <a:off x="3113" y="1326"/>
              <a:ext cx="0" cy="336"/>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9" name="Rectangle 106">
              <a:extLst>
                <a:ext uri="{FF2B5EF4-FFF2-40B4-BE49-F238E27FC236}">
                  <a16:creationId xmlns:a16="http://schemas.microsoft.com/office/drawing/2014/main" id="{72A3F199-4E65-E5EC-DACE-18D29E09A0BA}"/>
                </a:ext>
              </a:extLst>
            </p:cNvPr>
            <p:cNvSpPr>
              <a:spLocks noChangeArrowheads="1"/>
            </p:cNvSpPr>
            <p:nvPr/>
          </p:nvSpPr>
          <p:spPr bwMode="auto">
            <a:xfrm>
              <a:off x="3113" y="1326"/>
              <a:ext cx="7" cy="33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0" name="Line 107">
              <a:extLst>
                <a:ext uri="{FF2B5EF4-FFF2-40B4-BE49-F238E27FC236}">
                  <a16:creationId xmlns:a16="http://schemas.microsoft.com/office/drawing/2014/main" id="{32F8EAE0-8EE7-AA5B-491A-DB9228884DCC}"/>
                </a:ext>
              </a:extLst>
            </p:cNvPr>
            <p:cNvSpPr>
              <a:spLocks noChangeShapeType="1"/>
            </p:cNvSpPr>
            <p:nvPr/>
          </p:nvSpPr>
          <p:spPr bwMode="auto">
            <a:xfrm>
              <a:off x="3280" y="1318"/>
              <a:ext cx="0" cy="344"/>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1" name="Rectangle 108">
              <a:extLst>
                <a:ext uri="{FF2B5EF4-FFF2-40B4-BE49-F238E27FC236}">
                  <a16:creationId xmlns:a16="http://schemas.microsoft.com/office/drawing/2014/main" id="{7DBE8ED5-D2C1-0DC8-4C1E-39B671DF8964}"/>
                </a:ext>
              </a:extLst>
            </p:cNvPr>
            <p:cNvSpPr>
              <a:spLocks noChangeArrowheads="1"/>
            </p:cNvSpPr>
            <p:nvPr/>
          </p:nvSpPr>
          <p:spPr bwMode="auto">
            <a:xfrm>
              <a:off x="3280" y="1318"/>
              <a:ext cx="8" cy="34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2" name="Line 109">
              <a:extLst>
                <a:ext uri="{FF2B5EF4-FFF2-40B4-BE49-F238E27FC236}">
                  <a16:creationId xmlns:a16="http://schemas.microsoft.com/office/drawing/2014/main" id="{23D219D8-1EB4-899E-3615-1899E32843A9}"/>
                </a:ext>
              </a:extLst>
            </p:cNvPr>
            <p:cNvSpPr>
              <a:spLocks noChangeShapeType="1"/>
            </p:cNvSpPr>
            <p:nvPr/>
          </p:nvSpPr>
          <p:spPr bwMode="auto">
            <a:xfrm>
              <a:off x="4027" y="1494"/>
              <a:ext cx="0" cy="168"/>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3" name="Rectangle 110">
              <a:extLst>
                <a:ext uri="{FF2B5EF4-FFF2-40B4-BE49-F238E27FC236}">
                  <a16:creationId xmlns:a16="http://schemas.microsoft.com/office/drawing/2014/main" id="{38F91497-452F-8BF7-3335-6533D6C6BB62}"/>
                </a:ext>
              </a:extLst>
            </p:cNvPr>
            <p:cNvSpPr>
              <a:spLocks noChangeArrowheads="1"/>
            </p:cNvSpPr>
            <p:nvPr/>
          </p:nvSpPr>
          <p:spPr bwMode="auto">
            <a:xfrm>
              <a:off x="4027" y="1494"/>
              <a:ext cx="8" cy="16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4" name="Line 111">
              <a:extLst>
                <a:ext uri="{FF2B5EF4-FFF2-40B4-BE49-F238E27FC236}">
                  <a16:creationId xmlns:a16="http://schemas.microsoft.com/office/drawing/2014/main" id="{82082C33-D6AE-275D-C379-0BF965220871}"/>
                </a:ext>
              </a:extLst>
            </p:cNvPr>
            <p:cNvSpPr>
              <a:spLocks noChangeShapeType="1"/>
            </p:cNvSpPr>
            <p:nvPr/>
          </p:nvSpPr>
          <p:spPr bwMode="auto">
            <a:xfrm>
              <a:off x="3288" y="1655"/>
              <a:ext cx="1646"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5" name="Rectangle 112">
              <a:extLst>
                <a:ext uri="{FF2B5EF4-FFF2-40B4-BE49-F238E27FC236}">
                  <a16:creationId xmlns:a16="http://schemas.microsoft.com/office/drawing/2014/main" id="{4E6E5741-171F-6B72-472C-F90E59ED66F9}"/>
                </a:ext>
              </a:extLst>
            </p:cNvPr>
            <p:cNvSpPr>
              <a:spLocks noChangeArrowheads="1"/>
            </p:cNvSpPr>
            <p:nvPr/>
          </p:nvSpPr>
          <p:spPr bwMode="auto">
            <a:xfrm>
              <a:off x="3288" y="1655"/>
              <a:ext cx="164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6" name="Line 113">
              <a:extLst>
                <a:ext uri="{FF2B5EF4-FFF2-40B4-BE49-F238E27FC236}">
                  <a16:creationId xmlns:a16="http://schemas.microsoft.com/office/drawing/2014/main" id="{0EC09E15-05D6-3EC6-0038-209BD2F92C3D}"/>
                </a:ext>
              </a:extLst>
            </p:cNvPr>
            <p:cNvSpPr>
              <a:spLocks noChangeShapeType="1"/>
            </p:cNvSpPr>
            <p:nvPr/>
          </p:nvSpPr>
          <p:spPr bwMode="auto">
            <a:xfrm>
              <a:off x="4926" y="1326"/>
              <a:ext cx="0" cy="336"/>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7" name="Rectangle 114">
              <a:extLst>
                <a:ext uri="{FF2B5EF4-FFF2-40B4-BE49-F238E27FC236}">
                  <a16:creationId xmlns:a16="http://schemas.microsoft.com/office/drawing/2014/main" id="{BB0B8D54-93FC-6C9F-49CB-B50B4D8A05E8}"/>
                </a:ext>
              </a:extLst>
            </p:cNvPr>
            <p:cNvSpPr>
              <a:spLocks noChangeArrowheads="1"/>
            </p:cNvSpPr>
            <p:nvPr/>
          </p:nvSpPr>
          <p:spPr bwMode="auto">
            <a:xfrm>
              <a:off x="4926" y="1326"/>
              <a:ext cx="8" cy="33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8" name="Line 115">
              <a:extLst>
                <a:ext uri="{FF2B5EF4-FFF2-40B4-BE49-F238E27FC236}">
                  <a16:creationId xmlns:a16="http://schemas.microsoft.com/office/drawing/2014/main" id="{2CBDD82A-CCA0-EB8F-7266-3B194169E562}"/>
                </a:ext>
              </a:extLst>
            </p:cNvPr>
            <p:cNvSpPr>
              <a:spLocks noChangeShapeType="1"/>
            </p:cNvSpPr>
            <p:nvPr/>
          </p:nvSpPr>
          <p:spPr bwMode="auto">
            <a:xfrm>
              <a:off x="5063" y="1150"/>
              <a:ext cx="0" cy="512"/>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9" name="Rectangle 116">
              <a:extLst>
                <a:ext uri="{FF2B5EF4-FFF2-40B4-BE49-F238E27FC236}">
                  <a16:creationId xmlns:a16="http://schemas.microsoft.com/office/drawing/2014/main" id="{BDCCDACC-289F-1CBD-F31E-030E7F5D2BC3}"/>
                </a:ext>
              </a:extLst>
            </p:cNvPr>
            <p:cNvSpPr>
              <a:spLocks noChangeArrowheads="1"/>
            </p:cNvSpPr>
            <p:nvPr/>
          </p:nvSpPr>
          <p:spPr bwMode="auto">
            <a:xfrm>
              <a:off x="5063" y="1150"/>
              <a:ext cx="8" cy="5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0" name="Line 117">
              <a:extLst>
                <a:ext uri="{FF2B5EF4-FFF2-40B4-BE49-F238E27FC236}">
                  <a16:creationId xmlns:a16="http://schemas.microsoft.com/office/drawing/2014/main" id="{9715ED56-0F42-E38F-6603-C61EBF11984E}"/>
                </a:ext>
              </a:extLst>
            </p:cNvPr>
            <p:cNvSpPr>
              <a:spLocks noChangeShapeType="1"/>
            </p:cNvSpPr>
            <p:nvPr/>
          </p:nvSpPr>
          <p:spPr bwMode="auto">
            <a:xfrm>
              <a:off x="5071" y="1655"/>
              <a:ext cx="968"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1" name="Rectangle 118">
              <a:extLst>
                <a:ext uri="{FF2B5EF4-FFF2-40B4-BE49-F238E27FC236}">
                  <a16:creationId xmlns:a16="http://schemas.microsoft.com/office/drawing/2014/main" id="{EBD4E041-DF59-7148-F397-27C4D9C59CCC}"/>
                </a:ext>
              </a:extLst>
            </p:cNvPr>
            <p:cNvSpPr>
              <a:spLocks noChangeArrowheads="1"/>
            </p:cNvSpPr>
            <p:nvPr/>
          </p:nvSpPr>
          <p:spPr bwMode="auto">
            <a:xfrm>
              <a:off x="5071" y="1655"/>
              <a:ext cx="968"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2" name="Line 119">
              <a:extLst>
                <a:ext uri="{FF2B5EF4-FFF2-40B4-BE49-F238E27FC236}">
                  <a16:creationId xmlns:a16="http://schemas.microsoft.com/office/drawing/2014/main" id="{1E07278B-FE5C-FDD2-057B-4B6E07E40FA0}"/>
                </a:ext>
              </a:extLst>
            </p:cNvPr>
            <p:cNvSpPr>
              <a:spLocks noChangeShapeType="1"/>
            </p:cNvSpPr>
            <p:nvPr/>
          </p:nvSpPr>
          <p:spPr bwMode="auto">
            <a:xfrm>
              <a:off x="6031" y="1158"/>
              <a:ext cx="0" cy="504"/>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3" name="Rectangle 120">
              <a:extLst>
                <a:ext uri="{FF2B5EF4-FFF2-40B4-BE49-F238E27FC236}">
                  <a16:creationId xmlns:a16="http://schemas.microsoft.com/office/drawing/2014/main" id="{09BA019B-21A6-E958-46F7-4907C9265873}"/>
                </a:ext>
              </a:extLst>
            </p:cNvPr>
            <p:cNvSpPr>
              <a:spLocks noChangeArrowheads="1"/>
            </p:cNvSpPr>
            <p:nvPr/>
          </p:nvSpPr>
          <p:spPr bwMode="auto">
            <a:xfrm>
              <a:off x="6031" y="1158"/>
              <a:ext cx="8" cy="50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4" name="Line 121">
              <a:extLst>
                <a:ext uri="{FF2B5EF4-FFF2-40B4-BE49-F238E27FC236}">
                  <a16:creationId xmlns:a16="http://schemas.microsoft.com/office/drawing/2014/main" id="{2B2E22FF-CE8D-E5F0-8364-CE4B4150D9D0}"/>
                </a:ext>
              </a:extLst>
            </p:cNvPr>
            <p:cNvSpPr>
              <a:spLocks noChangeShapeType="1"/>
            </p:cNvSpPr>
            <p:nvPr/>
          </p:nvSpPr>
          <p:spPr bwMode="auto">
            <a:xfrm>
              <a:off x="491" y="1662"/>
              <a:ext cx="0" cy="925"/>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5" name="Rectangle 122">
              <a:extLst>
                <a:ext uri="{FF2B5EF4-FFF2-40B4-BE49-F238E27FC236}">
                  <a16:creationId xmlns:a16="http://schemas.microsoft.com/office/drawing/2014/main" id="{854E3AC7-D4E2-4BF8-C075-C8DBCEC027B1}"/>
                </a:ext>
              </a:extLst>
            </p:cNvPr>
            <p:cNvSpPr>
              <a:spLocks noChangeArrowheads="1"/>
            </p:cNvSpPr>
            <p:nvPr/>
          </p:nvSpPr>
          <p:spPr bwMode="auto">
            <a:xfrm>
              <a:off x="491" y="1662"/>
              <a:ext cx="8" cy="925"/>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6" name="Line 123">
              <a:extLst>
                <a:ext uri="{FF2B5EF4-FFF2-40B4-BE49-F238E27FC236}">
                  <a16:creationId xmlns:a16="http://schemas.microsoft.com/office/drawing/2014/main" id="{238E0CA6-B570-DAB8-28C5-BCC750F5A341}"/>
                </a:ext>
              </a:extLst>
            </p:cNvPr>
            <p:cNvSpPr>
              <a:spLocks noChangeShapeType="1"/>
            </p:cNvSpPr>
            <p:nvPr/>
          </p:nvSpPr>
          <p:spPr bwMode="auto">
            <a:xfrm>
              <a:off x="1474" y="1662"/>
              <a:ext cx="0" cy="925"/>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7" name="Rectangle 124">
              <a:extLst>
                <a:ext uri="{FF2B5EF4-FFF2-40B4-BE49-F238E27FC236}">
                  <a16:creationId xmlns:a16="http://schemas.microsoft.com/office/drawing/2014/main" id="{0D6DDC0B-E006-99A0-85D3-4795CEAF9B4E}"/>
                </a:ext>
              </a:extLst>
            </p:cNvPr>
            <p:cNvSpPr>
              <a:spLocks noChangeArrowheads="1"/>
            </p:cNvSpPr>
            <p:nvPr/>
          </p:nvSpPr>
          <p:spPr bwMode="auto">
            <a:xfrm>
              <a:off x="1474" y="1662"/>
              <a:ext cx="8" cy="925"/>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8" name="Line 125">
              <a:extLst>
                <a:ext uri="{FF2B5EF4-FFF2-40B4-BE49-F238E27FC236}">
                  <a16:creationId xmlns:a16="http://schemas.microsoft.com/office/drawing/2014/main" id="{059CAB36-2506-5EF2-B845-E340D6AD6071}"/>
                </a:ext>
              </a:extLst>
            </p:cNvPr>
            <p:cNvSpPr>
              <a:spLocks noChangeShapeType="1"/>
            </p:cNvSpPr>
            <p:nvPr/>
          </p:nvSpPr>
          <p:spPr bwMode="auto">
            <a:xfrm>
              <a:off x="2213" y="1662"/>
              <a:ext cx="0" cy="925"/>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9" name="Rectangle 126">
              <a:extLst>
                <a:ext uri="{FF2B5EF4-FFF2-40B4-BE49-F238E27FC236}">
                  <a16:creationId xmlns:a16="http://schemas.microsoft.com/office/drawing/2014/main" id="{4A70056E-A8F1-6B53-5CDF-6A2CF3A3B90A}"/>
                </a:ext>
              </a:extLst>
            </p:cNvPr>
            <p:cNvSpPr>
              <a:spLocks noChangeArrowheads="1"/>
            </p:cNvSpPr>
            <p:nvPr/>
          </p:nvSpPr>
          <p:spPr bwMode="auto">
            <a:xfrm>
              <a:off x="2213" y="1662"/>
              <a:ext cx="8" cy="925"/>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0" name="Line 127">
              <a:extLst>
                <a:ext uri="{FF2B5EF4-FFF2-40B4-BE49-F238E27FC236}">
                  <a16:creationId xmlns:a16="http://schemas.microsoft.com/office/drawing/2014/main" id="{1659AABC-85FA-07D3-D984-912D03FBFE99}"/>
                </a:ext>
              </a:extLst>
            </p:cNvPr>
            <p:cNvSpPr>
              <a:spLocks noChangeShapeType="1"/>
            </p:cNvSpPr>
            <p:nvPr/>
          </p:nvSpPr>
          <p:spPr bwMode="auto">
            <a:xfrm>
              <a:off x="1474" y="2587"/>
              <a:ext cx="1646"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1" name="Rectangle 128">
              <a:extLst>
                <a:ext uri="{FF2B5EF4-FFF2-40B4-BE49-F238E27FC236}">
                  <a16:creationId xmlns:a16="http://schemas.microsoft.com/office/drawing/2014/main" id="{AAF8A7A6-5239-C1B2-9B25-B3A44133E99F}"/>
                </a:ext>
              </a:extLst>
            </p:cNvPr>
            <p:cNvSpPr>
              <a:spLocks noChangeArrowheads="1"/>
            </p:cNvSpPr>
            <p:nvPr/>
          </p:nvSpPr>
          <p:spPr bwMode="auto">
            <a:xfrm>
              <a:off x="1474" y="2587"/>
              <a:ext cx="1646" cy="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2" name="Line 129">
              <a:extLst>
                <a:ext uri="{FF2B5EF4-FFF2-40B4-BE49-F238E27FC236}">
                  <a16:creationId xmlns:a16="http://schemas.microsoft.com/office/drawing/2014/main" id="{8283BA09-4E5F-5FCD-BF81-03FF79C00D97}"/>
                </a:ext>
              </a:extLst>
            </p:cNvPr>
            <p:cNvSpPr>
              <a:spLocks noChangeShapeType="1"/>
            </p:cNvSpPr>
            <p:nvPr/>
          </p:nvSpPr>
          <p:spPr bwMode="auto">
            <a:xfrm>
              <a:off x="3113" y="1662"/>
              <a:ext cx="0" cy="925"/>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3" name="Rectangle 130">
              <a:extLst>
                <a:ext uri="{FF2B5EF4-FFF2-40B4-BE49-F238E27FC236}">
                  <a16:creationId xmlns:a16="http://schemas.microsoft.com/office/drawing/2014/main" id="{7FD6E838-880F-4B57-1BF5-6E85A5B758A1}"/>
                </a:ext>
              </a:extLst>
            </p:cNvPr>
            <p:cNvSpPr>
              <a:spLocks noChangeArrowheads="1"/>
            </p:cNvSpPr>
            <p:nvPr/>
          </p:nvSpPr>
          <p:spPr bwMode="auto">
            <a:xfrm>
              <a:off x="3113" y="1662"/>
              <a:ext cx="7" cy="925"/>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4" name="Line 131">
              <a:extLst>
                <a:ext uri="{FF2B5EF4-FFF2-40B4-BE49-F238E27FC236}">
                  <a16:creationId xmlns:a16="http://schemas.microsoft.com/office/drawing/2014/main" id="{B01973CD-EB33-02E1-137B-E8C7CF22C467}"/>
                </a:ext>
              </a:extLst>
            </p:cNvPr>
            <p:cNvSpPr>
              <a:spLocks noChangeShapeType="1"/>
            </p:cNvSpPr>
            <p:nvPr/>
          </p:nvSpPr>
          <p:spPr bwMode="auto">
            <a:xfrm>
              <a:off x="3280" y="1662"/>
              <a:ext cx="0" cy="925"/>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5" name="Rectangle 132">
              <a:extLst>
                <a:ext uri="{FF2B5EF4-FFF2-40B4-BE49-F238E27FC236}">
                  <a16:creationId xmlns:a16="http://schemas.microsoft.com/office/drawing/2014/main" id="{26A178BE-971F-8E45-423F-47E3FC1F817F}"/>
                </a:ext>
              </a:extLst>
            </p:cNvPr>
            <p:cNvSpPr>
              <a:spLocks noChangeArrowheads="1"/>
            </p:cNvSpPr>
            <p:nvPr/>
          </p:nvSpPr>
          <p:spPr bwMode="auto">
            <a:xfrm>
              <a:off x="3280" y="1662"/>
              <a:ext cx="8" cy="925"/>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6" name="Line 133">
              <a:extLst>
                <a:ext uri="{FF2B5EF4-FFF2-40B4-BE49-F238E27FC236}">
                  <a16:creationId xmlns:a16="http://schemas.microsoft.com/office/drawing/2014/main" id="{02DFCB8A-F802-1CB4-DFD4-B7D55A36385B}"/>
                </a:ext>
              </a:extLst>
            </p:cNvPr>
            <p:cNvSpPr>
              <a:spLocks noChangeShapeType="1"/>
            </p:cNvSpPr>
            <p:nvPr/>
          </p:nvSpPr>
          <p:spPr bwMode="auto">
            <a:xfrm>
              <a:off x="4027" y="1662"/>
              <a:ext cx="0" cy="925"/>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7" name="Rectangle 134">
              <a:extLst>
                <a:ext uri="{FF2B5EF4-FFF2-40B4-BE49-F238E27FC236}">
                  <a16:creationId xmlns:a16="http://schemas.microsoft.com/office/drawing/2014/main" id="{CA4EC5AA-E349-C296-4C2F-5713D0D2151F}"/>
                </a:ext>
              </a:extLst>
            </p:cNvPr>
            <p:cNvSpPr>
              <a:spLocks noChangeArrowheads="1"/>
            </p:cNvSpPr>
            <p:nvPr/>
          </p:nvSpPr>
          <p:spPr bwMode="auto">
            <a:xfrm>
              <a:off x="4027" y="1662"/>
              <a:ext cx="8" cy="925"/>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8" name="Line 135">
              <a:extLst>
                <a:ext uri="{FF2B5EF4-FFF2-40B4-BE49-F238E27FC236}">
                  <a16:creationId xmlns:a16="http://schemas.microsoft.com/office/drawing/2014/main" id="{49BE7BFF-9212-8E30-FEE7-DC4A0BD283C6}"/>
                </a:ext>
              </a:extLst>
            </p:cNvPr>
            <p:cNvSpPr>
              <a:spLocks noChangeShapeType="1"/>
            </p:cNvSpPr>
            <p:nvPr/>
          </p:nvSpPr>
          <p:spPr bwMode="auto">
            <a:xfrm>
              <a:off x="3280" y="2587"/>
              <a:ext cx="1654"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9" name="Rectangle 136">
              <a:extLst>
                <a:ext uri="{FF2B5EF4-FFF2-40B4-BE49-F238E27FC236}">
                  <a16:creationId xmlns:a16="http://schemas.microsoft.com/office/drawing/2014/main" id="{7ADCC33D-E652-5CC8-DEAA-D2EAAB579BD0}"/>
                </a:ext>
              </a:extLst>
            </p:cNvPr>
            <p:cNvSpPr>
              <a:spLocks noChangeArrowheads="1"/>
            </p:cNvSpPr>
            <p:nvPr/>
          </p:nvSpPr>
          <p:spPr bwMode="auto">
            <a:xfrm>
              <a:off x="3280" y="2587"/>
              <a:ext cx="1654" cy="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0" name="Line 137">
              <a:extLst>
                <a:ext uri="{FF2B5EF4-FFF2-40B4-BE49-F238E27FC236}">
                  <a16:creationId xmlns:a16="http://schemas.microsoft.com/office/drawing/2014/main" id="{432662A4-50CF-54A7-122D-9EDB676B4569}"/>
                </a:ext>
              </a:extLst>
            </p:cNvPr>
            <p:cNvSpPr>
              <a:spLocks noChangeShapeType="1"/>
            </p:cNvSpPr>
            <p:nvPr/>
          </p:nvSpPr>
          <p:spPr bwMode="auto">
            <a:xfrm>
              <a:off x="4926" y="1662"/>
              <a:ext cx="0" cy="925"/>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1" name="Rectangle 138">
              <a:extLst>
                <a:ext uri="{FF2B5EF4-FFF2-40B4-BE49-F238E27FC236}">
                  <a16:creationId xmlns:a16="http://schemas.microsoft.com/office/drawing/2014/main" id="{AF0E0747-6AC4-5C74-6A70-9F9A06C6BEF7}"/>
                </a:ext>
              </a:extLst>
            </p:cNvPr>
            <p:cNvSpPr>
              <a:spLocks noChangeArrowheads="1"/>
            </p:cNvSpPr>
            <p:nvPr/>
          </p:nvSpPr>
          <p:spPr bwMode="auto">
            <a:xfrm>
              <a:off x="4910" y="1662"/>
              <a:ext cx="8" cy="925"/>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2" name="Line 139">
              <a:extLst>
                <a:ext uri="{FF2B5EF4-FFF2-40B4-BE49-F238E27FC236}">
                  <a16:creationId xmlns:a16="http://schemas.microsoft.com/office/drawing/2014/main" id="{22D3633D-77D2-C9B9-7EEC-70610AECF845}"/>
                </a:ext>
              </a:extLst>
            </p:cNvPr>
            <p:cNvSpPr>
              <a:spLocks noChangeShapeType="1"/>
            </p:cNvSpPr>
            <p:nvPr/>
          </p:nvSpPr>
          <p:spPr bwMode="auto">
            <a:xfrm>
              <a:off x="5063" y="1662"/>
              <a:ext cx="0" cy="925"/>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3" name="Rectangle 140">
              <a:extLst>
                <a:ext uri="{FF2B5EF4-FFF2-40B4-BE49-F238E27FC236}">
                  <a16:creationId xmlns:a16="http://schemas.microsoft.com/office/drawing/2014/main" id="{DDDD160C-B2DB-6F33-831B-CBA872E1C3FD}"/>
                </a:ext>
              </a:extLst>
            </p:cNvPr>
            <p:cNvSpPr>
              <a:spLocks noChangeArrowheads="1"/>
            </p:cNvSpPr>
            <p:nvPr/>
          </p:nvSpPr>
          <p:spPr bwMode="auto">
            <a:xfrm>
              <a:off x="5063" y="1662"/>
              <a:ext cx="8" cy="925"/>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4" name="Line 141">
              <a:extLst>
                <a:ext uri="{FF2B5EF4-FFF2-40B4-BE49-F238E27FC236}">
                  <a16:creationId xmlns:a16="http://schemas.microsoft.com/office/drawing/2014/main" id="{6C071DBD-C0F3-DF7D-301F-4F5C5EA60575}"/>
                </a:ext>
              </a:extLst>
            </p:cNvPr>
            <p:cNvSpPr>
              <a:spLocks noChangeShapeType="1"/>
            </p:cNvSpPr>
            <p:nvPr/>
          </p:nvSpPr>
          <p:spPr bwMode="auto">
            <a:xfrm>
              <a:off x="5063" y="2587"/>
              <a:ext cx="976"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5" name="Rectangle 142">
              <a:extLst>
                <a:ext uri="{FF2B5EF4-FFF2-40B4-BE49-F238E27FC236}">
                  <a16:creationId xmlns:a16="http://schemas.microsoft.com/office/drawing/2014/main" id="{8B2E73DC-4BCB-E608-8F86-1EC727387F9D}"/>
                </a:ext>
              </a:extLst>
            </p:cNvPr>
            <p:cNvSpPr>
              <a:spLocks noChangeArrowheads="1"/>
            </p:cNvSpPr>
            <p:nvPr/>
          </p:nvSpPr>
          <p:spPr bwMode="auto">
            <a:xfrm>
              <a:off x="5063" y="2587"/>
              <a:ext cx="976" cy="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6" name="Line 143">
              <a:extLst>
                <a:ext uri="{FF2B5EF4-FFF2-40B4-BE49-F238E27FC236}">
                  <a16:creationId xmlns:a16="http://schemas.microsoft.com/office/drawing/2014/main" id="{ADEAFD61-57D6-4211-A219-59C602852B02}"/>
                </a:ext>
              </a:extLst>
            </p:cNvPr>
            <p:cNvSpPr>
              <a:spLocks noChangeShapeType="1"/>
            </p:cNvSpPr>
            <p:nvPr/>
          </p:nvSpPr>
          <p:spPr bwMode="auto">
            <a:xfrm>
              <a:off x="6031" y="1662"/>
              <a:ext cx="0" cy="925"/>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7" name="Rectangle 144">
              <a:extLst>
                <a:ext uri="{FF2B5EF4-FFF2-40B4-BE49-F238E27FC236}">
                  <a16:creationId xmlns:a16="http://schemas.microsoft.com/office/drawing/2014/main" id="{5E084066-D004-D777-8E08-DB74C5AD17B5}"/>
                </a:ext>
              </a:extLst>
            </p:cNvPr>
            <p:cNvSpPr>
              <a:spLocks noChangeArrowheads="1"/>
            </p:cNvSpPr>
            <p:nvPr/>
          </p:nvSpPr>
          <p:spPr bwMode="auto">
            <a:xfrm>
              <a:off x="6031" y="1662"/>
              <a:ext cx="8" cy="925"/>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8" name="Line 145">
              <a:extLst>
                <a:ext uri="{FF2B5EF4-FFF2-40B4-BE49-F238E27FC236}">
                  <a16:creationId xmlns:a16="http://schemas.microsoft.com/office/drawing/2014/main" id="{428EB6E4-0DA5-5EE4-DEED-B467761CFB7B}"/>
                </a:ext>
              </a:extLst>
            </p:cNvPr>
            <p:cNvSpPr>
              <a:spLocks noChangeShapeType="1"/>
            </p:cNvSpPr>
            <p:nvPr/>
          </p:nvSpPr>
          <p:spPr bwMode="auto">
            <a:xfrm>
              <a:off x="1482" y="2924"/>
              <a:ext cx="1631"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9" name="Rectangle 146">
              <a:extLst>
                <a:ext uri="{FF2B5EF4-FFF2-40B4-BE49-F238E27FC236}">
                  <a16:creationId xmlns:a16="http://schemas.microsoft.com/office/drawing/2014/main" id="{7CE4F0DB-4EAE-5D82-E58F-63A636AA687A}"/>
                </a:ext>
              </a:extLst>
            </p:cNvPr>
            <p:cNvSpPr>
              <a:spLocks noChangeArrowheads="1"/>
            </p:cNvSpPr>
            <p:nvPr/>
          </p:nvSpPr>
          <p:spPr bwMode="auto">
            <a:xfrm>
              <a:off x="1482" y="2924"/>
              <a:ext cx="1631"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0" name="Line 147">
              <a:extLst>
                <a:ext uri="{FF2B5EF4-FFF2-40B4-BE49-F238E27FC236}">
                  <a16:creationId xmlns:a16="http://schemas.microsoft.com/office/drawing/2014/main" id="{F00E2B83-2BEF-ADE3-C79B-2D40C7FACC31}"/>
                </a:ext>
              </a:extLst>
            </p:cNvPr>
            <p:cNvSpPr>
              <a:spLocks noChangeShapeType="1"/>
            </p:cNvSpPr>
            <p:nvPr/>
          </p:nvSpPr>
          <p:spPr bwMode="auto">
            <a:xfrm>
              <a:off x="1482" y="2939"/>
              <a:ext cx="1631"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1" name="Rectangle 148">
              <a:extLst>
                <a:ext uri="{FF2B5EF4-FFF2-40B4-BE49-F238E27FC236}">
                  <a16:creationId xmlns:a16="http://schemas.microsoft.com/office/drawing/2014/main" id="{2237EB38-AFFE-9756-5486-31FA532604C2}"/>
                </a:ext>
              </a:extLst>
            </p:cNvPr>
            <p:cNvSpPr>
              <a:spLocks noChangeArrowheads="1"/>
            </p:cNvSpPr>
            <p:nvPr/>
          </p:nvSpPr>
          <p:spPr bwMode="auto">
            <a:xfrm>
              <a:off x="1482" y="2939"/>
              <a:ext cx="1631" cy="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2" name="Line 149">
              <a:extLst>
                <a:ext uri="{FF2B5EF4-FFF2-40B4-BE49-F238E27FC236}">
                  <a16:creationId xmlns:a16="http://schemas.microsoft.com/office/drawing/2014/main" id="{90F3A681-9224-D03E-96D1-F1F682765D59}"/>
                </a:ext>
              </a:extLst>
            </p:cNvPr>
            <p:cNvSpPr>
              <a:spLocks noChangeShapeType="1"/>
            </p:cNvSpPr>
            <p:nvPr/>
          </p:nvSpPr>
          <p:spPr bwMode="auto">
            <a:xfrm>
              <a:off x="3288" y="2924"/>
              <a:ext cx="1638"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3" name="Rectangle 150">
              <a:extLst>
                <a:ext uri="{FF2B5EF4-FFF2-40B4-BE49-F238E27FC236}">
                  <a16:creationId xmlns:a16="http://schemas.microsoft.com/office/drawing/2014/main" id="{F815D2CB-78A2-CB6A-A2A2-17ECA6937B80}"/>
                </a:ext>
              </a:extLst>
            </p:cNvPr>
            <p:cNvSpPr>
              <a:spLocks noChangeArrowheads="1"/>
            </p:cNvSpPr>
            <p:nvPr/>
          </p:nvSpPr>
          <p:spPr bwMode="auto">
            <a:xfrm>
              <a:off x="3288" y="2924"/>
              <a:ext cx="1638"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4" name="Line 151">
              <a:extLst>
                <a:ext uri="{FF2B5EF4-FFF2-40B4-BE49-F238E27FC236}">
                  <a16:creationId xmlns:a16="http://schemas.microsoft.com/office/drawing/2014/main" id="{5E958CB6-8BB1-F5D0-119A-0B20C1C37206}"/>
                </a:ext>
              </a:extLst>
            </p:cNvPr>
            <p:cNvSpPr>
              <a:spLocks noChangeShapeType="1"/>
            </p:cNvSpPr>
            <p:nvPr/>
          </p:nvSpPr>
          <p:spPr bwMode="auto">
            <a:xfrm>
              <a:off x="3288" y="2939"/>
              <a:ext cx="1638"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5" name="Rectangle 152">
              <a:extLst>
                <a:ext uri="{FF2B5EF4-FFF2-40B4-BE49-F238E27FC236}">
                  <a16:creationId xmlns:a16="http://schemas.microsoft.com/office/drawing/2014/main" id="{E73BDD34-7CC6-715B-6A70-F10981FD7FEE}"/>
                </a:ext>
              </a:extLst>
            </p:cNvPr>
            <p:cNvSpPr>
              <a:spLocks noChangeArrowheads="1"/>
            </p:cNvSpPr>
            <p:nvPr/>
          </p:nvSpPr>
          <p:spPr bwMode="auto">
            <a:xfrm>
              <a:off x="3288" y="2939"/>
              <a:ext cx="1638" cy="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6" name="Line 153">
              <a:extLst>
                <a:ext uri="{FF2B5EF4-FFF2-40B4-BE49-F238E27FC236}">
                  <a16:creationId xmlns:a16="http://schemas.microsoft.com/office/drawing/2014/main" id="{281DC6E2-D88E-120E-A4E3-299AE662DC95}"/>
                </a:ext>
              </a:extLst>
            </p:cNvPr>
            <p:cNvSpPr>
              <a:spLocks noChangeShapeType="1"/>
            </p:cNvSpPr>
            <p:nvPr/>
          </p:nvSpPr>
          <p:spPr bwMode="auto">
            <a:xfrm>
              <a:off x="5071" y="2924"/>
              <a:ext cx="960"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7" name="Rectangle 154">
              <a:extLst>
                <a:ext uri="{FF2B5EF4-FFF2-40B4-BE49-F238E27FC236}">
                  <a16:creationId xmlns:a16="http://schemas.microsoft.com/office/drawing/2014/main" id="{05394176-3811-5B49-D8B7-E34D49B4C8A6}"/>
                </a:ext>
              </a:extLst>
            </p:cNvPr>
            <p:cNvSpPr>
              <a:spLocks noChangeArrowheads="1"/>
            </p:cNvSpPr>
            <p:nvPr/>
          </p:nvSpPr>
          <p:spPr bwMode="auto">
            <a:xfrm>
              <a:off x="5071" y="2924"/>
              <a:ext cx="960"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8" name="Line 155">
              <a:extLst>
                <a:ext uri="{FF2B5EF4-FFF2-40B4-BE49-F238E27FC236}">
                  <a16:creationId xmlns:a16="http://schemas.microsoft.com/office/drawing/2014/main" id="{5C71242C-C37A-D35B-3B08-455A8B25E070}"/>
                </a:ext>
              </a:extLst>
            </p:cNvPr>
            <p:cNvSpPr>
              <a:spLocks noChangeShapeType="1"/>
            </p:cNvSpPr>
            <p:nvPr/>
          </p:nvSpPr>
          <p:spPr bwMode="auto">
            <a:xfrm>
              <a:off x="5071" y="2939"/>
              <a:ext cx="960"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9" name="Rectangle 156">
              <a:extLst>
                <a:ext uri="{FF2B5EF4-FFF2-40B4-BE49-F238E27FC236}">
                  <a16:creationId xmlns:a16="http://schemas.microsoft.com/office/drawing/2014/main" id="{2697AADD-0B52-EA40-827A-880B6C3AFFEE}"/>
                </a:ext>
              </a:extLst>
            </p:cNvPr>
            <p:cNvSpPr>
              <a:spLocks noChangeArrowheads="1"/>
            </p:cNvSpPr>
            <p:nvPr/>
          </p:nvSpPr>
          <p:spPr bwMode="auto">
            <a:xfrm>
              <a:off x="5071" y="2939"/>
              <a:ext cx="960" cy="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0" name="Line 157">
              <a:extLst>
                <a:ext uri="{FF2B5EF4-FFF2-40B4-BE49-F238E27FC236}">
                  <a16:creationId xmlns:a16="http://schemas.microsoft.com/office/drawing/2014/main" id="{879FCC28-65D4-191B-8C6A-1B57F5FE1860}"/>
                </a:ext>
              </a:extLst>
            </p:cNvPr>
            <p:cNvSpPr>
              <a:spLocks noChangeShapeType="1"/>
            </p:cNvSpPr>
            <p:nvPr/>
          </p:nvSpPr>
          <p:spPr bwMode="auto">
            <a:xfrm>
              <a:off x="491" y="2939"/>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61" name="Rectangle 158">
              <a:extLst>
                <a:ext uri="{FF2B5EF4-FFF2-40B4-BE49-F238E27FC236}">
                  <a16:creationId xmlns:a16="http://schemas.microsoft.com/office/drawing/2014/main" id="{7CD3B11F-BCC4-C50F-B70F-32A8F3C9C2CC}"/>
                </a:ext>
              </a:extLst>
            </p:cNvPr>
            <p:cNvSpPr>
              <a:spLocks noChangeArrowheads="1"/>
            </p:cNvSpPr>
            <p:nvPr/>
          </p:nvSpPr>
          <p:spPr bwMode="auto">
            <a:xfrm>
              <a:off x="491" y="2939"/>
              <a:ext cx="8" cy="8"/>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2" name="Line 159">
              <a:extLst>
                <a:ext uri="{FF2B5EF4-FFF2-40B4-BE49-F238E27FC236}">
                  <a16:creationId xmlns:a16="http://schemas.microsoft.com/office/drawing/2014/main" id="{09A53AC6-A1D1-CA73-498F-8ABFAB63B2F9}"/>
                </a:ext>
              </a:extLst>
            </p:cNvPr>
            <p:cNvSpPr>
              <a:spLocks noChangeShapeType="1"/>
            </p:cNvSpPr>
            <p:nvPr/>
          </p:nvSpPr>
          <p:spPr bwMode="auto">
            <a:xfrm>
              <a:off x="6039" y="1150"/>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63" name="Rectangle 160">
              <a:extLst>
                <a:ext uri="{FF2B5EF4-FFF2-40B4-BE49-F238E27FC236}">
                  <a16:creationId xmlns:a16="http://schemas.microsoft.com/office/drawing/2014/main" id="{5D7AC337-D704-904D-D0BA-F5D1EC092845}"/>
                </a:ext>
              </a:extLst>
            </p:cNvPr>
            <p:cNvSpPr>
              <a:spLocks noChangeArrowheads="1"/>
            </p:cNvSpPr>
            <p:nvPr/>
          </p:nvSpPr>
          <p:spPr bwMode="auto">
            <a:xfrm>
              <a:off x="6039" y="1150"/>
              <a:ext cx="8" cy="8"/>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 name="Line 161">
              <a:extLst>
                <a:ext uri="{FF2B5EF4-FFF2-40B4-BE49-F238E27FC236}">
                  <a16:creationId xmlns:a16="http://schemas.microsoft.com/office/drawing/2014/main" id="{5130BF7A-5E4C-7009-2472-2247DBCF3915}"/>
                </a:ext>
              </a:extLst>
            </p:cNvPr>
            <p:cNvSpPr>
              <a:spLocks noChangeShapeType="1"/>
            </p:cNvSpPr>
            <p:nvPr/>
          </p:nvSpPr>
          <p:spPr bwMode="auto">
            <a:xfrm>
              <a:off x="6039" y="1318"/>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65" name="Rectangle 162">
              <a:extLst>
                <a:ext uri="{FF2B5EF4-FFF2-40B4-BE49-F238E27FC236}">
                  <a16:creationId xmlns:a16="http://schemas.microsoft.com/office/drawing/2014/main" id="{70F7F452-EF42-968B-5F91-A7F445E01972}"/>
                </a:ext>
              </a:extLst>
            </p:cNvPr>
            <p:cNvSpPr>
              <a:spLocks noChangeArrowheads="1"/>
            </p:cNvSpPr>
            <p:nvPr/>
          </p:nvSpPr>
          <p:spPr bwMode="auto">
            <a:xfrm>
              <a:off x="6039" y="1318"/>
              <a:ext cx="8" cy="8"/>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6" name="Line 163">
              <a:extLst>
                <a:ext uri="{FF2B5EF4-FFF2-40B4-BE49-F238E27FC236}">
                  <a16:creationId xmlns:a16="http://schemas.microsoft.com/office/drawing/2014/main" id="{32B94C2E-7700-C9BE-2929-B32D1A608A7B}"/>
                </a:ext>
              </a:extLst>
            </p:cNvPr>
            <p:cNvSpPr>
              <a:spLocks noChangeShapeType="1"/>
            </p:cNvSpPr>
            <p:nvPr/>
          </p:nvSpPr>
          <p:spPr bwMode="auto">
            <a:xfrm>
              <a:off x="6039" y="1486"/>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67" name="Rectangle 164">
              <a:extLst>
                <a:ext uri="{FF2B5EF4-FFF2-40B4-BE49-F238E27FC236}">
                  <a16:creationId xmlns:a16="http://schemas.microsoft.com/office/drawing/2014/main" id="{F903ACCA-2F6D-21D2-266A-130E4C7D0DBF}"/>
                </a:ext>
              </a:extLst>
            </p:cNvPr>
            <p:cNvSpPr>
              <a:spLocks noChangeArrowheads="1"/>
            </p:cNvSpPr>
            <p:nvPr/>
          </p:nvSpPr>
          <p:spPr bwMode="auto">
            <a:xfrm>
              <a:off x="6039" y="1486"/>
              <a:ext cx="8" cy="8"/>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8" name="Line 165">
              <a:extLst>
                <a:ext uri="{FF2B5EF4-FFF2-40B4-BE49-F238E27FC236}">
                  <a16:creationId xmlns:a16="http://schemas.microsoft.com/office/drawing/2014/main" id="{5D978E57-DA92-4342-2E43-4592C84E9B75}"/>
                </a:ext>
              </a:extLst>
            </p:cNvPr>
            <p:cNvSpPr>
              <a:spLocks noChangeShapeType="1"/>
            </p:cNvSpPr>
            <p:nvPr/>
          </p:nvSpPr>
          <p:spPr bwMode="auto">
            <a:xfrm>
              <a:off x="6039" y="1655"/>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69" name="Rectangle 166">
              <a:extLst>
                <a:ext uri="{FF2B5EF4-FFF2-40B4-BE49-F238E27FC236}">
                  <a16:creationId xmlns:a16="http://schemas.microsoft.com/office/drawing/2014/main" id="{6BF9B9ED-1E35-E815-84A0-0E394A35F924}"/>
                </a:ext>
              </a:extLst>
            </p:cNvPr>
            <p:cNvSpPr>
              <a:spLocks noChangeArrowheads="1"/>
            </p:cNvSpPr>
            <p:nvPr/>
          </p:nvSpPr>
          <p:spPr bwMode="auto">
            <a:xfrm>
              <a:off x="6039" y="1655"/>
              <a:ext cx="8" cy="7"/>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0" name="Line 167">
              <a:extLst>
                <a:ext uri="{FF2B5EF4-FFF2-40B4-BE49-F238E27FC236}">
                  <a16:creationId xmlns:a16="http://schemas.microsoft.com/office/drawing/2014/main" id="{CE8AFF3A-B9AE-CFDB-00F6-43C1247CC7A1}"/>
                </a:ext>
              </a:extLst>
            </p:cNvPr>
            <p:cNvSpPr>
              <a:spLocks noChangeShapeType="1"/>
            </p:cNvSpPr>
            <p:nvPr/>
          </p:nvSpPr>
          <p:spPr bwMode="auto">
            <a:xfrm>
              <a:off x="491" y="1823"/>
              <a:ext cx="5548"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1" name="Rectangle 168">
              <a:extLst>
                <a:ext uri="{FF2B5EF4-FFF2-40B4-BE49-F238E27FC236}">
                  <a16:creationId xmlns:a16="http://schemas.microsoft.com/office/drawing/2014/main" id="{4E9AE199-2EFA-B0E8-5EB4-04411007762D}"/>
                </a:ext>
              </a:extLst>
            </p:cNvPr>
            <p:cNvSpPr>
              <a:spLocks noChangeArrowheads="1"/>
            </p:cNvSpPr>
            <p:nvPr/>
          </p:nvSpPr>
          <p:spPr bwMode="auto">
            <a:xfrm>
              <a:off x="491" y="1823"/>
              <a:ext cx="5556" cy="7"/>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2" name="Line 169">
              <a:extLst>
                <a:ext uri="{FF2B5EF4-FFF2-40B4-BE49-F238E27FC236}">
                  <a16:creationId xmlns:a16="http://schemas.microsoft.com/office/drawing/2014/main" id="{7E4DBC91-6704-4D3C-DDDD-F41C77F99AE7}"/>
                </a:ext>
              </a:extLst>
            </p:cNvPr>
            <p:cNvSpPr>
              <a:spLocks noChangeShapeType="1"/>
            </p:cNvSpPr>
            <p:nvPr/>
          </p:nvSpPr>
          <p:spPr bwMode="auto">
            <a:xfrm>
              <a:off x="491" y="1991"/>
              <a:ext cx="5548"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3" name="Rectangle 170">
              <a:extLst>
                <a:ext uri="{FF2B5EF4-FFF2-40B4-BE49-F238E27FC236}">
                  <a16:creationId xmlns:a16="http://schemas.microsoft.com/office/drawing/2014/main" id="{F74EC16F-A3AB-D9FD-CC8B-C188B699192D}"/>
                </a:ext>
              </a:extLst>
            </p:cNvPr>
            <p:cNvSpPr>
              <a:spLocks noChangeArrowheads="1"/>
            </p:cNvSpPr>
            <p:nvPr/>
          </p:nvSpPr>
          <p:spPr bwMode="auto">
            <a:xfrm>
              <a:off x="491" y="1991"/>
              <a:ext cx="5556" cy="8"/>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4" name="Line 171">
              <a:extLst>
                <a:ext uri="{FF2B5EF4-FFF2-40B4-BE49-F238E27FC236}">
                  <a16:creationId xmlns:a16="http://schemas.microsoft.com/office/drawing/2014/main" id="{CBE9349E-E990-09B0-016A-ADAE571AB178}"/>
                </a:ext>
              </a:extLst>
            </p:cNvPr>
            <p:cNvSpPr>
              <a:spLocks noChangeShapeType="1"/>
            </p:cNvSpPr>
            <p:nvPr/>
          </p:nvSpPr>
          <p:spPr bwMode="auto">
            <a:xfrm>
              <a:off x="491" y="2159"/>
              <a:ext cx="5548"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5" name="Rectangle 172">
              <a:extLst>
                <a:ext uri="{FF2B5EF4-FFF2-40B4-BE49-F238E27FC236}">
                  <a16:creationId xmlns:a16="http://schemas.microsoft.com/office/drawing/2014/main" id="{A28522BA-7A47-BD1A-BE25-519D9EB7EBEB}"/>
                </a:ext>
              </a:extLst>
            </p:cNvPr>
            <p:cNvSpPr>
              <a:spLocks noChangeArrowheads="1"/>
            </p:cNvSpPr>
            <p:nvPr/>
          </p:nvSpPr>
          <p:spPr bwMode="auto">
            <a:xfrm>
              <a:off x="491" y="2159"/>
              <a:ext cx="5556" cy="8"/>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6" name="Line 173">
              <a:extLst>
                <a:ext uri="{FF2B5EF4-FFF2-40B4-BE49-F238E27FC236}">
                  <a16:creationId xmlns:a16="http://schemas.microsoft.com/office/drawing/2014/main" id="{7E7BE173-4572-9DD3-3601-FFFB9A70F73C}"/>
                </a:ext>
              </a:extLst>
            </p:cNvPr>
            <p:cNvSpPr>
              <a:spLocks noChangeShapeType="1"/>
            </p:cNvSpPr>
            <p:nvPr/>
          </p:nvSpPr>
          <p:spPr bwMode="auto">
            <a:xfrm>
              <a:off x="491" y="2303"/>
              <a:ext cx="5548"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77" name="Rectangle 174">
              <a:extLst>
                <a:ext uri="{FF2B5EF4-FFF2-40B4-BE49-F238E27FC236}">
                  <a16:creationId xmlns:a16="http://schemas.microsoft.com/office/drawing/2014/main" id="{AAB3745E-D087-7212-EFD0-2D5B52708048}"/>
                </a:ext>
              </a:extLst>
            </p:cNvPr>
            <p:cNvSpPr>
              <a:spLocks noChangeArrowheads="1"/>
            </p:cNvSpPr>
            <p:nvPr/>
          </p:nvSpPr>
          <p:spPr bwMode="auto">
            <a:xfrm>
              <a:off x="491" y="2327"/>
              <a:ext cx="5556" cy="8"/>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8" name="Line 175">
              <a:extLst>
                <a:ext uri="{FF2B5EF4-FFF2-40B4-BE49-F238E27FC236}">
                  <a16:creationId xmlns:a16="http://schemas.microsoft.com/office/drawing/2014/main" id="{266F8B6F-66C6-D2D5-3090-AD32D5518A77}"/>
                </a:ext>
              </a:extLst>
            </p:cNvPr>
            <p:cNvSpPr>
              <a:spLocks noChangeShapeType="1"/>
            </p:cNvSpPr>
            <p:nvPr/>
          </p:nvSpPr>
          <p:spPr bwMode="auto">
            <a:xfrm>
              <a:off x="491" y="2496"/>
              <a:ext cx="5548"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9" name="Rectangle 176">
              <a:extLst>
                <a:ext uri="{FF2B5EF4-FFF2-40B4-BE49-F238E27FC236}">
                  <a16:creationId xmlns:a16="http://schemas.microsoft.com/office/drawing/2014/main" id="{119989F6-B8E7-49D3-00B7-4AA5DB44D7AF}"/>
                </a:ext>
              </a:extLst>
            </p:cNvPr>
            <p:cNvSpPr>
              <a:spLocks noChangeArrowheads="1"/>
            </p:cNvSpPr>
            <p:nvPr/>
          </p:nvSpPr>
          <p:spPr bwMode="auto">
            <a:xfrm>
              <a:off x="491" y="2496"/>
              <a:ext cx="5556" cy="7"/>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0" name="Line 177">
              <a:extLst>
                <a:ext uri="{FF2B5EF4-FFF2-40B4-BE49-F238E27FC236}">
                  <a16:creationId xmlns:a16="http://schemas.microsoft.com/office/drawing/2014/main" id="{BAB8FB2B-8DE0-6A9D-517A-B566377B0210}"/>
                </a:ext>
              </a:extLst>
            </p:cNvPr>
            <p:cNvSpPr>
              <a:spLocks noChangeShapeType="1"/>
            </p:cNvSpPr>
            <p:nvPr/>
          </p:nvSpPr>
          <p:spPr bwMode="auto">
            <a:xfrm>
              <a:off x="6039" y="2587"/>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1" name="Rectangle 178">
              <a:extLst>
                <a:ext uri="{FF2B5EF4-FFF2-40B4-BE49-F238E27FC236}">
                  <a16:creationId xmlns:a16="http://schemas.microsoft.com/office/drawing/2014/main" id="{9832ADEE-6B67-E9B0-36C7-D296A6C45BDC}"/>
                </a:ext>
              </a:extLst>
            </p:cNvPr>
            <p:cNvSpPr>
              <a:spLocks noChangeArrowheads="1"/>
            </p:cNvSpPr>
            <p:nvPr/>
          </p:nvSpPr>
          <p:spPr bwMode="auto">
            <a:xfrm>
              <a:off x="6039" y="2587"/>
              <a:ext cx="8" cy="8"/>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2" name="Line 179">
              <a:extLst>
                <a:ext uri="{FF2B5EF4-FFF2-40B4-BE49-F238E27FC236}">
                  <a16:creationId xmlns:a16="http://schemas.microsoft.com/office/drawing/2014/main" id="{43DC9C8C-6BBB-1DD5-87B2-726363C6DC40}"/>
                </a:ext>
              </a:extLst>
            </p:cNvPr>
            <p:cNvSpPr>
              <a:spLocks noChangeShapeType="1"/>
            </p:cNvSpPr>
            <p:nvPr/>
          </p:nvSpPr>
          <p:spPr bwMode="auto">
            <a:xfrm>
              <a:off x="6039" y="2931"/>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3" name="Rectangle 180">
              <a:extLst>
                <a:ext uri="{FF2B5EF4-FFF2-40B4-BE49-F238E27FC236}">
                  <a16:creationId xmlns:a16="http://schemas.microsoft.com/office/drawing/2014/main" id="{6B14D074-F4CD-54F9-5D80-739508DAFA33}"/>
                </a:ext>
              </a:extLst>
            </p:cNvPr>
            <p:cNvSpPr>
              <a:spLocks noChangeArrowheads="1"/>
            </p:cNvSpPr>
            <p:nvPr/>
          </p:nvSpPr>
          <p:spPr bwMode="auto">
            <a:xfrm>
              <a:off x="6039" y="2931"/>
              <a:ext cx="8" cy="8"/>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Tree>
    <p:extLst>
      <p:ext uri="{BB962C8B-B14F-4D97-AF65-F5344CB8AC3E}">
        <p14:creationId xmlns:p14="http://schemas.microsoft.com/office/powerpoint/2010/main" val="40064680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A65AC7D1-EAA9-48F5-B509-60A7F50BF7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1" name="Rectangle 10">
            <a:extLst>
              <a:ext uri="{FF2B5EF4-FFF2-40B4-BE49-F238E27FC236}">
                <a16:creationId xmlns:a16="http://schemas.microsoft.com/office/drawing/2014/main" id="{D6320AF9-619A-4175-865B-5663E1AEF4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 name="Straight Connector 12">
            <a:extLst>
              <a:ext uri="{FF2B5EF4-FFF2-40B4-BE49-F238E27FC236}">
                <a16:creationId xmlns:a16="http://schemas.microsoft.com/office/drawing/2014/main" id="{063B6EC6-D752-4EE7-908B-F8F19E8C7FE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953376" y="0"/>
            <a:ext cx="1219200" cy="685800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5" name="Straight Connector 14">
            <a:extLst>
              <a:ext uri="{FF2B5EF4-FFF2-40B4-BE49-F238E27FC236}">
                <a16:creationId xmlns:a16="http://schemas.microsoft.com/office/drawing/2014/main" id="{EFECD4E8-AD3E-4228-82A2-9461958EA94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2133042" y="3681413"/>
            <a:ext cx="4763558" cy="3176587"/>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17" name="Rectangle 23">
            <a:extLst>
              <a:ext uri="{FF2B5EF4-FFF2-40B4-BE49-F238E27FC236}">
                <a16:creationId xmlns:a16="http://schemas.microsoft.com/office/drawing/2014/main" id="{7E018740-5C2B-4A41-AC1A-7E68D1EC1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24631"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Rectangle 25">
            <a:extLst>
              <a:ext uri="{FF2B5EF4-FFF2-40B4-BE49-F238E27FC236}">
                <a16:creationId xmlns:a16="http://schemas.microsoft.com/office/drawing/2014/main" id="{166F75A4-C475-4941-8EE2-B80A06A2C1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46597"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Isosceles Triangle 20">
            <a:extLst>
              <a:ext uri="{FF2B5EF4-FFF2-40B4-BE49-F238E27FC236}">
                <a16:creationId xmlns:a16="http://schemas.microsoft.com/office/drawing/2014/main" id="{A032553A-72E8-4B0D-8405-FF9771C9AF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5488"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7">
            <a:extLst>
              <a:ext uri="{FF2B5EF4-FFF2-40B4-BE49-F238E27FC236}">
                <a16:creationId xmlns:a16="http://schemas.microsoft.com/office/drawing/2014/main" id="{765800AC-C3B9-498E-87BC-29FAE4C76B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77655"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Isosceles Triangle 24">
            <a:extLst>
              <a:ext uri="{FF2B5EF4-FFF2-40B4-BE49-F238E27FC236}">
                <a16:creationId xmlns:a16="http://schemas.microsoft.com/office/drawing/2014/main" id="{1F9D6ACB-2FF4-49F9-978A-E0D5327FC6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14821"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Freeform: Shape 26">
            <a:extLst>
              <a:ext uri="{FF2B5EF4-FFF2-40B4-BE49-F238E27FC236}">
                <a16:creationId xmlns:a16="http://schemas.microsoft.com/office/drawing/2014/main" id="{142BFA2A-77A0-4F60-A32A-685681C848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82154" y="-8467"/>
            <a:ext cx="7109846" cy="6866467"/>
          </a:xfrm>
          <a:custGeom>
            <a:avLst/>
            <a:gdLst>
              <a:gd name="connsiteX0" fmla="*/ 0 w 7109846"/>
              <a:gd name="connsiteY0" fmla="*/ 0 h 6866467"/>
              <a:gd name="connsiteX1" fmla="*/ 1249825 w 7109846"/>
              <a:gd name="connsiteY1" fmla="*/ 0 h 6866467"/>
              <a:gd name="connsiteX2" fmla="*/ 1249825 w 7109846"/>
              <a:gd name="connsiteY2" fmla="*/ 8467 h 6866467"/>
              <a:gd name="connsiteX3" fmla="*/ 7109846 w 7109846"/>
              <a:gd name="connsiteY3" fmla="*/ 8467 h 6866467"/>
              <a:gd name="connsiteX4" fmla="*/ 7109846 w 7109846"/>
              <a:gd name="connsiteY4" fmla="*/ 6866467 h 6866467"/>
              <a:gd name="connsiteX5" fmla="*/ 1249825 w 7109846"/>
              <a:gd name="connsiteY5" fmla="*/ 6866467 h 6866467"/>
              <a:gd name="connsiteX6" fmla="*/ 1109382 w 7109846"/>
              <a:gd name="connsiteY6" fmla="*/ 6866467 h 6866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09846" h="6866467">
                <a:moveTo>
                  <a:pt x="0" y="0"/>
                </a:moveTo>
                <a:lnTo>
                  <a:pt x="1249825" y="0"/>
                </a:lnTo>
                <a:lnTo>
                  <a:pt x="1249825" y="8467"/>
                </a:lnTo>
                <a:lnTo>
                  <a:pt x="7109846" y="8467"/>
                </a:lnTo>
                <a:lnTo>
                  <a:pt x="7109846" y="6866467"/>
                </a:lnTo>
                <a:lnTo>
                  <a:pt x="1249825" y="6866467"/>
                </a:lnTo>
                <a:lnTo>
                  <a:pt x="1109382" y="6866467"/>
                </a:lnTo>
                <a:close/>
              </a:path>
            </a:pathLst>
          </a:cu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B6781439-CFC8-47EB-89B5-D0264455F56D}"/>
              </a:ext>
            </a:extLst>
          </p:cNvPr>
          <p:cNvSpPr>
            <a:spLocks noGrp="1"/>
          </p:cNvSpPr>
          <p:nvPr>
            <p:ph type="title"/>
          </p:nvPr>
        </p:nvSpPr>
        <p:spPr>
          <a:xfrm>
            <a:off x="536975" y="199238"/>
            <a:ext cx="3843375" cy="5545667"/>
          </a:xfrm>
        </p:spPr>
        <p:txBody>
          <a:bodyPr anchor="ctr">
            <a:normAutofit/>
          </a:bodyPr>
          <a:lstStyle/>
          <a:p>
            <a:r>
              <a:rPr lang="en-US" dirty="0">
                <a:solidFill>
                  <a:schemeClr val="tx1">
                    <a:lumMod val="85000"/>
                    <a:lumOff val="15000"/>
                  </a:schemeClr>
                </a:solidFill>
              </a:rPr>
              <a:t>Budget</a:t>
            </a:r>
            <a:br>
              <a:rPr lang="en-US" dirty="0">
                <a:solidFill>
                  <a:schemeClr val="tx1">
                    <a:lumMod val="85000"/>
                    <a:lumOff val="15000"/>
                  </a:schemeClr>
                </a:solidFill>
              </a:rPr>
            </a:br>
            <a:r>
              <a:rPr lang="en-US" dirty="0">
                <a:solidFill>
                  <a:schemeClr val="tx1">
                    <a:lumMod val="85000"/>
                    <a:lumOff val="15000"/>
                  </a:schemeClr>
                </a:solidFill>
              </a:rPr>
              <a:t>In closing:</a:t>
            </a:r>
          </a:p>
        </p:txBody>
      </p:sp>
      <p:sp>
        <p:nvSpPr>
          <p:cNvPr id="4" name="Slide Number Placeholder 3">
            <a:extLst>
              <a:ext uri="{FF2B5EF4-FFF2-40B4-BE49-F238E27FC236}">
                <a16:creationId xmlns:a16="http://schemas.microsoft.com/office/drawing/2014/main" id="{E9A6DECF-6586-4D84-9558-CCF473F95706}"/>
              </a:ext>
            </a:extLst>
          </p:cNvPr>
          <p:cNvSpPr>
            <a:spLocks noGrp="1"/>
          </p:cNvSpPr>
          <p:nvPr>
            <p:ph type="sldNum" sz="quarter" idx="12"/>
          </p:nvPr>
        </p:nvSpPr>
        <p:spPr>
          <a:xfrm>
            <a:off x="8590663" y="6041362"/>
            <a:ext cx="683339" cy="365125"/>
          </a:xfrm>
        </p:spPr>
        <p:txBody>
          <a:bodyPr>
            <a:normAutofit/>
          </a:bodyPr>
          <a:lstStyle/>
          <a:p>
            <a:pPr>
              <a:spcAft>
                <a:spcPts val="600"/>
              </a:spcAft>
            </a:pPr>
            <a:fld id="{519954A3-9DFD-4C44-94BA-B95130A3BA1C}" type="slidenum">
              <a:rPr lang="en-US">
                <a:solidFill>
                  <a:srgbClr val="FFFFFF"/>
                </a:solidFill>
              </a:rPr>
              <a:pPr>
                <a:spcAft>
                  <a:spcPts val="600"/>
                </a:spcAft>
              </a:pPr>
              <a:t>12</a:t>
            </a:fld>
            <a:endParaRPr lang="en-US">
              <a:solidFill>
                <a:srgbClr val="FFFFFF"/>
              </a:solidFill>
            </a:endParaRPr>
          </a:p>
        </p:txBody>
      </p:sp>
      <p:sp>
        <p:nvSpPr>
          <p:cNvPr id="3" name="Content Placeholder 2">
            <a:extLst>
              <a:ext uri="{FF2B5EF4-FFF2-40B4-BE49-F238E27FC236}">
                <a16:creationId xmlns:a16="http://schemas.microsoft.com/office/drawing/2014/main" id="{6999D339-A74D-4DB4-89B8-88263290776B}"/>
              </a:ext>
            </a:extLst>
          </p:cNvPr>
          <p:cNvSpPr>
            <a:spLocks noGrp="1"/>
          </p:cNvSpPr>
          <p:nvPr>
            <p:ph idx="1"/>
          </p:nvPr>
        </p:nvSpPr>
        <p:spPr>
          <a:xfrm>
            <a:off x="5703861" y="451513"/>
            <a:ext cx="6320333" cy="5761999"/>
          </a:xfrm>
        </p:spPr>
        <p:txBody>
          <a:bodyPr anchor="ctr">
            <a:normAutofit/>
          </a:bodyPr>
          <a:lstStyle/>
          <a:p>
            <a:pPr marL="0" lvl="0" indent="0">
              <a:buClr>
                <a:srgbClr val="5FCBEF"/>
              </a:buClr>
              <a:buNone/>
            </a:pPr>
            <a:endParaRPr lang="en-US" sz="1700" b="1" dirty="0">
              <a:solidFill>
                <a:srgbClr val="FFFFFF"/>
              </a:solidFill>
            </a:endParaRPr>
          </a:p>
          <a:p>
            <a:pPr marL="0" marR="0" indent="0">
              <a:lnSpc>
                <a:spcPct val="107000"/>
              </a:lnSpc>
              <a:spcBef>
                <a:spcPts val="0"/>
              </a:spcBef>
              <a:spcAft>
                <a:spcPts val="800"/>
              </a:spcAft>
              <a:buNone/>
            </a:pPr>
            <a:endParaRPr lang="en-US" b="1" kern="100" dirty="0">
              <a:ea typeface="Calibri" panose="020F0502020204030204" pitchFamily="34" charset="0"/>
              <a:cs typeface="Times New Roman" panose="02020603050405020304" pitchFamily="18" charset="0"/>
            </a:endParaRPr>
          </a:p>
          <a:p>
            <a:pPr marL="0" indent="0">
              <a:lnSpc>
                <a:spcPct val="107000"/>
              </a:lnSpc>
              <a:spcBef>
                <a:spcPts val="0"/>
              </a:spcBef>
              <a:spcAft>
                <a:spcPts val="800"/>
              </a:spcAft>
              <a:buNone/>
            </a:pPr>
            <a:r>
              <a:rPr lang="en-US" sz="2200" b="1" kern="100" dirty="0">
                <a:effectLst/>
                <a:latin typeface="+mj-lt"/>
                <a:ea typeface="Calibri" panose="020F0502020204030204" pitchFamily="34" charset="0"/>
                <a:cs typeface="Times New Roman" panose="02020603050405020304" pitchFamily="18" charset="0"/>
              </a:rPr>
              <a:t>Budgeting is always a </a:t>
            </a:r>
            <a:r>
              <a:rPr lang="en-US" sz="2200" b="1" u="sng" kern="100" dirty="0">
                <a:effectLst/>
                <a:latin typeface="+mj-lt"/>
                <a:ea typeface="Calibri" panose="020F0502020204030204" pitchFamily="34" charset="0"/>
                <a:cs typeface="Times New Roman" panose="02020603050405020304" pitchFamily="18" charset="0"/>
              </a:rPr>
              <a:t>balancing act</a:t>
            </a:r>
            <a:r>
              <a:rPr lang="en-US" sz="2200" b="1" kern="100" dirty="0">
                <a:effectLst/>
                <a:latin typeface="+mj-lt"/>
                <a:ea typeface="Calibri" panose="020F0502020204030204" pitchFamily="34" charset="0"/>
                <a:cs typeface="Times New Roman" panose="02020603050405020304" pitchFamily="18" charset="0"/>
              </a:rPr>
              <a:t>, seeking to provide desired, expected, and improved services at the least possible cost.  That is the objective of this budget for the year 2023.  Through the assistance of a number of people, we believe </a:t>
            </a:r>
            <a:r>
              <a:rPr lang="en-US" sz="2200" b="1" u="sng" kern="100" dirty="0">
                <a:effectLst/>
                <a:latin typeface="+mj-lt"/>
                <a:ea typeface="Calibri" panose="020F0502020204030204" pitchFamily="34" charset="0"/>
                <a:cs typeface="Times New Roman" panose="02020603050405020304" pitchFamily="18" charset="0"/>
              </a:rPr>
              <a:t>the objective has been achieved.</a:t>
            </a:r>
          </a:p>
          <a:p>
            <a:pPr marL="0">
              <a:lnSpc>
                <a:spcPct val="107000"/>
              </a:lnSpc>
              <a:spcBef>
                <a:spcPts val="0"/>
              </a:spcBef>
              <a:spcAft>
                <a:spcPts val="800"/>
              </a:spcAft>
            </a:pPr>
            <a:endParaRPr lang="en-US" sz="2000" b="1" kern="100" dirty="0">
              <a:effectLst/>
              <a:ea typeface="Calibri" panose="020F0502020204030204" pitchFamily="34" charset="0"/>
              <a:cs typeface="Times New Roman" panose="02020603050405020304" pitchFamily="18" charset="0"/>
            </a:endParaRPr>
          </a:p>
          <a:p>
            <a:pPr marL="0">
              <a:lnSpc>
                <a:spcPct val="107000"/>
              </a:lnSpc>
              <a:spcBef>
                <a:spcPts val="0"/>
              </a:spcBef>
              <a:spcAft>
                <a:spcPts val="800"/>
              </a:spcAft>
            </a:pPr>
            <a:endParaRPr lang="en-US" sz="2000" b="1" kern="100" dirty="0">
              <a:ea typeface="Calibri" panose="020F0502020204030204" pitchFamily="34" charset="0"/>
              <a:cs typeface="Times New Roman" panose="02020603050405020304" pitchFamily="18" charset="0"/>
            </a:endParaRPr>
          </a:p>
          <a:p>
            <a:pPr marL="0">
              <a:lnSpc>
                <a:spcPct val="107000"/>
              </a:lnSpc>
              <a:spcBef>
                <a:spcPts val="0"/>
              </a:spcBef>
              <a:spcAft>
                <a:spcPts val="800"/>
              </a:spcAft>
            </a:pPr>
            <a:r>
              <a:rPr lang="en-US" b="1" kern="100" dirty="0">
                <a:effectLst/>
                <a:ea typeface="Calibri" panose="020F0502020204030204" pitchFamily="34" charset="0"/>
                <a:cs typeface="Times New Roman" panose="02020603050405020304" pitchFamily="18" charset="0"/>
              </a:rPr>
              <a:t>.  </a:t>
            </a:r>
            <a:endParaRPr lang="en-US" sz="1800" b="1" kern="100" dirty="0">
              <a:effectLst/>
              <a:ea typeface="Calibri" panose="020F0502020204030204" pitchFamily="34" charset="0"/>
              <a:cs typeface="Times New Roman" panose="02020603050405020304" pitchFamily="18" charset="0"/>
            </a:endParaRPr>
          </a:p>
          <a:p>
            <a:pPr marL="0" lvl="0" indent="0">
              <a:buClr>
                <a:srgbClr val="5FCBEF"/>
              </a:buClr>
              <a:buNone/>
            </a:pPr>
            <a:endParaRPr lang="en-US" sz="1700" dirty="0">
              <a:solidFill>
                <a:srgbClr val="FFFFFF"/>
              </a:solidFill>
            </a:endParaRPr>
          </a:p>
        </p:txBody>
      </p:sp>
    </p:spTree>
    <p:extLst>
      <p:ext uri="{BB962C8B-B14F-4D97-AF65-F5344CB8AC3E}">
        <p14:creationId xmlns:p14="http://schemas.microsoft.com/office/powerpoint/2010/main" val="2354175201"/>
      </p:ext>
    </p:extLst>
  </p:cSld>
  <p:clrMapOvr>
    <a:overrideClrMapping bg1="dk1" tx1="lt1" bg2="dk2" tx2="lt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3A459F-38AA-4836-EBE2-BB54EB88869D}"/>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49CF3959-0036-88BC-593D-456B53DA0FC0}"/>
              </a:ext>
            </a:extLst>
          </p:cNvPr>
          <p:cNvSpPr>
            <a:spLocks noGrp="1"/>
          </p:cNvSpPr>
          <p:nvPr>
            <p:ph idx="1"/>
          </p:nvPr>
        </p:nvSpPr>
        <p:spPr/>
        <p:txBody>
          <a:bodyPr>
            <a:normAutofit/>
          </a:bodyPr>
          <a:lstStyle/>
          <a:p>
            <a:r>
              <a:rPr lang="en-US" sz="4000" dirty="0"/>
              <a:t>Thank You……………</a:t>
            </a:r>
          </a:p>
          <a:p>
            <a:r>
              <a:rPr lang="en-US" sz="4000" dirty="0" err="1"/>
              <a:t>NOW</a:t>
            </a:r>
            <a:r>
              <a:rPr lang="en-US" sz="4000" dirty="0" err="1">
                <a:sym typeface="Wingdings" panose="05000000000000000000" pitchFamily="2" charset="2"/>
              </a:rPr>
              <a:t></a:t>
            </a:r>
            <a:r>
              <a:rPr lang="en-US" sz="4000" dirty="0" err="1"/>
              <a:t>Anthony</a:t>
            </a:r>
            <a:r>
              <a:rPr lang="en-US" sz="4000" dirty="0"/>
              <a:t> Mannino- our CFO</a:t>
            </a:r>
          </a:p>
        </p:txBody>
      </p:sp>
      <p:sp>
        <p:nvSpPr>
          <p:cNvPr id="4" name="Slide Number Placeholder 3">
            <a:extLst>
              <a:ext uri="{FF2B5EF4-FFF2-40B4-BE49-F238E27FC236}">
                <a16:creationId xmlns:a16="http://schemas.microsoft.com/office/drawing/2014/main" id="{5BD54E0F-6008-9D5C-F2ED-8C3D59D8DF97}"/>
              </a:ext>
            </a:extLst>
          </p:cNvPr>
          <p:cNvSpPr>
            <a:spLocks noGrp="1"/>
          </p:cNvSpPr>
          <p:nvPr>
            <p:ph type="sldNum" sz="quarter" idx="12"/>
          </p:nvPr>
        </p:nvSpPr>
        <p:spPr/>
        <p:txBody>
          <a:bodyPr/>
          <a:lstStyle/>
          <a:p>
            <a:fld id="{519954A3-9DFD-4C44-94BA-B95130A3BA1C}" type="slidenum">
              <a:rPr lang="en-US" smtClean="0"/>
              <a:t>13</a:t>
            </a:fld>
            <a:endParaRPr lang="en-US" dirty="0"/>
          </a:p>
        </p:txBody>
      </p:sp>
    </p:spTree>
    <p:extLst>
      <p:ext uri="{BB962C8B-B14F-4D97-AF65-F5344CB8AC3E}">
        <p14:creationId xmlns:p14="http://schemas.microsoft.com/office/powerpoint/2010/main" val="1679371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A65AC7D1-EAA9-48F5-B509-60A7F50BF7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1" name="Rectangle 10">
            <a:extLst>
              <a:ext uri="{FF2B5EF4-FFF2-40B4-BE49-F238E27FC236}">
                <a16:creationId xmlns:a16="http://schemas.microsoft.com/office/drawing/2014/main" id="{D6320AF9-619A-4175-865B-5663E1AEF4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 name="Straight Connector 12">
            <a:extLst>
              <a:ext uri="{FF2B5EF4-FFF2-40B4-BE49-F238E27FC236}">
                <a16:creationId xmlns:a16="http://schemas.microsoft.com/office/drawing/2014/main" id="{063B6EC6-D752-4EE7-908B-F8F19E8C7FE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953376" y="0"/>
            <a:ext cx="1219200" cy="685800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5" name="Straight Connector 14">
            <a:extLst>
              <a:ext uri="{FF2B5EF4-FFF2-40B4-BE49-F238E27FC236}">
                <a16:creationId xmlns:a16="http://schemas.microsoft.com/office/drawing/2014/main" id="{EFECD4E8-AD3E-4228-82A2-9461958EA94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2133042" y="3681413"/>
            <a:ext cx="4763558" cy="3176587"/>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17" name="Rectangle 23">
            <a:extLst>
              <a:ext uri="{FF2B5EF4-FFF2-40B4-BE49-F238E27FC236}">
                <a16:creationId xmlns:a16="http://schemas.microsoft.com/office/drawing/2014/main" id="{7E018740-5C2B-4A41-AC1A-7E68D1EC1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24631"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Rectangle 25">
            <a:extLst>
              <a:ext uri="{FF2B5EF4-FFF2-40B4-BE49-F238E27FC236}">
                <a16:creationId xmlns:a16="http://schemas.microsoft.com/office/drawing/2014/main" id="{166F75A4-C475-4941-8EE2-B80A06A2C1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46597"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Isosceles Triangle 20">
            <a:extLst>
              <a:ext uri="{FF2B5EF4-FFF2-40B4-BE49-F238E27FC236}">
                <a16:creationId xmlns:a16="http://schemas.microsoft.com/office/drawing/2014/main" id="{A032553A-72E8-4B0D-8405-FF9771C9AF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5488"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7">
            <a:extLst>
              <a:ext uri="{FF2B5EF4-FFF2-40B4-BE49-F238E27FC236}">
                <a16:creationId xmlns:a16="http://schemas.microsoft.com/office/drawing/2014/main" id="{765800AC-C3B9-498E-87BC-29FAE4C76B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77655"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Isosceles Triangle 24">
            <a:extLst>
              <a:ext uri="{FF2B5EF4-FFF2-40B4-BE49-F238E27FC236}">
                <a16:creationId xmlns:a16="http://schemas.microsoft.com/office/drawing/2014/main" id="{1F9D6ACB-2FF4-49F9-978A-E0D5327FC6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14821"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Freeform: Shape 26">
            <a:extLst>
              <a:ext uri="{FF2B5EF4-FFF2-40B4-BE49-F238E27FC236}">
                <a16:creationId xmlns:a16="http://schemas.microsoft.com/office/drawing/2014/main" id="{142BFA2A-77A0-4F60-A32A-685681C848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82154" y="-8467"/>
            <a:ext cx="7109846" cy="6866467"/>
          </a:xfrm>
          <a:custGeom>
            <a:avLst/>
            <a:gdLst>
              <a:gd name="connsiteX0" fmla="*/ 0 w 7109846"/>
              <a:gd name="connsiteY0" fmla="*/ 0 h 6866467"/>
              <a:gd name="connsiteX1" fmla="*/ 1249825 w 7109846"/>
              <a:gd name="connsiteY1" fmla="*/ 0 h 6866467"/>
              <a:gd name="connsiteX2" fmla="*/ 1249825 w 7109846"/>
              <a:gd name="connsiteY2" fmla="*/ 8467 h 6866467"/>
              <a:gd name="connsiteX3" fmla="*/ 7109846 w 7109846"/>
              <a:gd name="connsiteY3" fmla="*/ 8467 h 6866467"/>
              <a:gd name="connsiteX4" fmla="*/ 7109846 w 7109846"/>
              <a:gd name="connsiteY4" fmla="*/ 6866467 h 6866467"/>
              <a:gd name="connsiteX5" fmla="*/ 1249825 w 7109846"/>
              <a:gd name="connsiteY5" fmla="*/ 6866467 h 6866467"/>
              <a:gd name="connsiteX6" fmla="*/ 1109382 w 7109846"/>
              <a:gd name="connsiteY6" fmla="*/ 6866467 h 6866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09846" h="6866467">
                <a:moveTo>
                  <a:pt x="0" y="0"/>
                </a:moveTo>
                <a:lnTo>
                  <a:pt x="1249825" y="0"/>
                </a:lnTo>
                <a:lnTo>
                  <a:pt x="1249825" y="8467"/>
                </a:lnTo>
                <a:lnTo>
                  <a:pt x="7109846" y="8467"/>
                </a:lnTo>
                <a:lnTo>
                  <a:pt x="7109846" y="6866467"/>
                </a:lnTo>
                <a:lnTo>
                  <a:pt x="1249825" y="6866467"/>
                </a:lnTo>
                <a:lnTo>
                  <a:pt x="1109382" y="6866467"/>
                </a:lnTo>
                <a:close/>
              </a:path>
            </a:pathLst>
          </a:cu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B6781439-CFC8-47EB-89B5-D0264455F56D}"/>
              </a:ext>
            </a:extLst>
          </p:cNvPr>
          <p:cNvSpPr>
            <a:spLocks noGrp="1"/>
          </p:cNvSpPr>
          <p:nvPr>
            <p:ph type="title"/>
          </p:nvPr>
        </p:nvSpPr>
        <p:spPr>
          <a:xfrm>
            <a:off x="536975" y="199238"/>
            <a:ext cx="3843375" cy="5545667"/>
          </a:xfrm>
        </p:spPr>
        <p:txBody>
          <a:bodyPr anchor="ctr">
            <a:normAutofit/>
          </a:bodyPr>
          <a:lstStyle/>
          <a:p>
            <a:r>
              <a:rPr lang="en-US" dirty="0">
                <a:solidFill>
                  <a:schemeClr val="tx1">
                    <a:lumMod val="85000"/>
                    <a:lumOff val="15000"/>
                  </a:schemeClr>
                </a:solidFill>
              </a:rPr>
              <a:t>2023 Budget- Borough of Bradley Beach</a:t>
            </a:r>
          </a:p>
        </p:txBody>
      </p:sp>
      <p:sp>
        <p:nvSpPr>
          <p:cNvPr id="4" name="Slide Number Placeholder 3">
            <a:extLst>
              <a:ext uri="{FF2B5EF4-FFF2-40B4-BE49-F238E27FC236}">
                <a16:creationId xmlns:a16="http://schemas.microsoft.com/office/drawing/2014/main" id="{E9A6DECF-6586-4D84-9558-CCF473F95706}"/>
              </a:ext>
            </a:extLst>
          </p:cNvPr>
          <p:cNvSpPr>
            <a:spLocks noGrp="1"/>
          </p:cNvSpPr>
          <p:nvPr>
            <p:ph type="sldNum" sz="quarter" idx="12"/>
          </p:nvPr>
        </p:nvSpPr>
        <p:spPr>
          <a:xfrm>
            <a:off x="8590663" y="6041362"/>
            <a:ext cx="683339" cy="365125"/>
          </a:xfrm>
        </p:spPr>
        <p:txBody>
          <a:bodyPr>
            <a:normAutofit/>
          </a:bodyPr>
          <a:lstStyle/>
          <a:p>
            <a:pPr>
              <a:spcAft>
                <a:spcPts val="600"/>
              </a:spcAft>
            </a:pPr>
            <a:fld id="{519954A3-9DFD-4C44-94BA-B95130A3BA1C}" type="slidenum">
              <a:rPr lang="en-US">
                <a:solidFill>
                  <a:srgbClr val="FFFFFF"/>
                </a:solidFill>
              </a:rPr>
              <a:pPr>
                <a:spcAft>
                  <a:spcPts val="600"/>
                </a:spcAft>
              </a:pPr>
              <a:t>2</a:t>
            </a:fld>
            <a:endParaRPr lang="en-US">
              <a:solidFill>
                <a:srgbClr val="FFFFFF"/>
              </a:solidFill>
            </a:endParaRPr>
          </a:p>
        </p:txBody>
      </p:sp>
      <p:sp>
        <p:nvSpPr>
          <p:cNvPr id="3" name="Content Placeholder 2">
            <a:extLst>
              <a:ext uri="{FF2B5EF4-FFF2-40B4-BE49-F238E27FC236}">
                <a16:creationId xmlns:a16="http://schemas.microsoft.com/office/drawing/2014/main" id="{6999D339-A74D-4DB4-89B8-88263290776B}"/>
              </a:ext>
            </a:extLst>
          </p:cNvPr>
          <p:cNvSpPr>
            <a:spLocks noGrp="1"/>
          </p:cNvSpPr>
          <p:nvPr>
            <p:ph idx="1"/>
          </p:nvPr>
        </p:nvSpPr>
        <p:spPr>
          <a:xfrm>
            <a:off x="6116084" y="451513"/>
            <a:ext cx="5511296" cy="5761999"/>
          </a:xfrm>
        </p:spPr>
        <p:txBody>
          <a:bodyPr anchor="ctr">
            <a:normAutofit/>
          </a:bodyPr>
          <a:lstStyle/>
          <a:p>
            <a:pPr marL="0" lvl="0" indent="0">
              <a:buClr>
                <a:srgbClr val="5FCBEF"/>
              </a:buClr>
              <a:buNone/>
            </a:pPr>
            <a:r>
              <a:rPr lang="en-US" sz="2000" b="1" dirty="0">
                <a:solidFill>
                  <a:srgbClr val="FFFFFF"/>
                </a:solidFill>
              </a:rPr>
              <a:t>The priority of the 2023 budget is to provide the residents of Bradley Beach with a budget that </a:t>
            </a:r>
            <a:r>
              <a:rPr lang="en-US" sz="2000" b="1" u="sng" dirty="0">
                <a:solidFill>
                  <a:srgbClr val="FFFFFF"/>
                </a:solidFill>
              </a:rPr>
              <a:t>maintains the level of services </a:t>
            </a:r>
            <a:r>
              <a:rPr lang="en-US" sz="2000" b="1" dirty="0">
                <a:solidFill>
                  <a:srgbClr val="FFFFFF"/>
                </a:solidFill>
              </a:rPr>
              <a:t>they are accustomed to, continues to </a:t>
            </a:r>
            <a:r>
              <a:rPr lang="en-US" sz="2000" b="1" u="sng" dirty="0">
                <a:solidFill>
                  <a:srgbClr val="FFFFFF"/>
                </a:solidFill>
              </a:rPr>
              <a:t>upgrade our aging infrastructure</a:t>
            </a:r>
            <a:r>
              <a:rPr lang="en-US" sz="2000" b="1" dirty="0">
                <a:solidFill>
                  <a:srgbClr val="FFFFFF"/>
                </a:solidFill>
              </a:rPr>
              <a:t>, and anticipates </a:t>
            </a:r>
            <a:r>
              <a:rPr lang="en-US" sz="2000" b="1" u="sng" dirty="0">
                <a:solidFill>
                  <a:srgbClr val="FFFFFF"/>
                </a:solidFill>
              </a:rPr>
              <a:t>near-future needs</a:t>
            </a:r>
            <a:r>
              <a:rPr lang="en-US" sz="2000" b="1" dirty="0">
                <a:solidFill>
                  <a:srgbClr val="FFFFFF"/>
                </a:solidFill>
              </a:rPr>
              <a:t> of our town.</a:t>
            </a:r>
            <a:endParaRPr lang="en-US" sz="2000" dirty="0">
              <a:solidFill>
                <a:srgbClr val="FFFFFF"/>
              </a:solidFill>
            </a:endParaRPr>
          </a:p>
        </p:txBody>
      </p:sp>
    </p:spTree>
    <p:extLst>
      <p:ext uri="{BB962C8B-B14F-4D97-AF65-F5344CB8AC3E}">
        <p14:creationId xmlns:p14="http://schemas.microsoft.com/office/powerpoint/2010/main" val="1297408016"/>
      </p:ext>
    </p:extLst>
  </p:cSld>
  <p:clrMapOvr>
    <a:overrideClrMapping bg1="dk1" tx1="lt1" bg2="dk2" tx2="lt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A65AC7D1-EAA9-48F5-B509-60A7F50BF7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1" name="Rectangle 10">
            <a:extLst>
              <a:ext uri="{FF2B5EF4-FFF2-40B4-BE49-F238E27FC236}">
                <a16:creationId xmlns:a16="http://schemas.microsoft.com/office/drawing/2014/main" id="{D6320AF9-619A-4175-865B-5663E1AEF4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 name="Straight Connector 12">
            <a:extLst>
              <a:ext uri="{FF2B5EF4-FFF2-40B4-BE49-F238E27FC236}">
                <a16:creationId xmlns:a16="http://schemas.microsoft.com/office/drawing/2014/main" id="{063B6EC6-D752-4EE7-908B-F8F19E8C7FE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953376" y="0"/>
            <a:ext cx="1219200" cy="685800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5" name="Straight Connector 14">
            <a:extLst>
              <a:ext uri="{FF2B5EF4-FFF2-40B4-BE49-F238E27FC236}">
                <a16:creationId xmlns:a16="http://schemas.microsoft.com/office/drawing/2014/main" id="{EFECD4E8-AD3E-4228-82A2-9461958EA94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2133042" y="3681413"/>
            <a:ext cx="4763558" cy="3176587"/>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17" name="Rectangle 23">
            <a:extLst>
              <a:ext uri="{FF2B5EF4-FFF2-40B4-BE49-F238E27FC236}">
                <a16:creationId xmlns:a16="http://schemas.microsoft.com/office/drawing/2014/main" id="{7E018740-5C2B-4A41-AC1A-7E68D1EC1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24631"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Rectangle 25">
            <a:extLst>
              <a:ext uri="{FF2B5EF4-FFF2-40B4-BE49-F238E27FC236}">
                <a16:creationId xmlns:a16="http://schemas.microsoft.com/office/drawing/2014/main" id="{166F75A4-C475-4941-8EE2-B80A06A2C1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46597"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Isosceles Triangle 20">
            <a:extLst>
              <a:ext uri="{FF2B5EF4-FFF2-40B4-BE49-F238E27FC236}">
                <a16:creationId xmlns:a16="http://schemas.microsoft.com/office/drawing/2014/main" id="{A032553A-72E8-4B0D-8405-FF9771C9AF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5488"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7">
            <a:extLst>
              <a:ext uri="{FF2B5EF4-FFF2-40B4-BE49-F238E27FC236}">
                <a16:creationId xmlns:a16="http://schemas.microsoft.com/office/drawing/2014/main" id="{765800AC-C3B9-498E-87BC-29FAE4C76B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77655"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Isosceles Triangle 24">
            <a:extLst>
              <a:ext uri="{FF2B5EF4-FFF2-40B4-BE49-F238E27FC236}">
                <a16:creationId xmlns:a16="http://schemas.microsoft.com/office/drawing/2014/main" id="{1F9D6ACB-2FF4-49F9-978A-E0D5327FC6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14821"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Freeform: Shape 26">
            <a:extLst>
              <a:ext uri="{FF2B5EF4-FFF2-40B4-BE49-F238E27FC236}">
                <a16:creationId xmlns:a16="http://schemas.microsoft.com/office/drawing/2014/main" id="{142BFA2A-77A0-4F60-A32A-685681C848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82154" y="-8467"/>
            <a:ext cx="7109846" cy="6866467"/>
          </a:xfrm>
          <a:custGeom>
            <a:avLst/>
            <a:gdLst>
              <a:gd name="connsiteX0" fmla="*/ 0 w 7109846"/>
              <a:gd name="connsiteY0" fmla="*/ 0 h 6866467"/>
              <a:gd name="connsiteX1" fmla="*/ 1249825 w 7109846"/>
              <a:gd name="connsiteY1" fmla="*/ 0 h 6866467"/>
              <a:gd name="connsiteX2" fmla="*/ 1249825 w 7109846"/>
              <a:gd name="connsiteY2" fmla="*/ 8467 h 6866467"/>
              <a:gd name="connsiteX3" fmla="*/ 7109846 w 7109846"/>
              <a:gd name="connsiteY3" fmla="*/ 8467 h 6866467"/>
              <a:gd name="connsiteX4" fmla="*/ 7109846 w 7109846"/>
              <a:gd name="connsiteY4" fmla="*/ 6866467 h 6866467"/>
              <a:gd name="connsiteX5" fmla="*/ 1249825 w 7109846"/>
              <a:gd name="connsiteY5" fmla="*/ 6866467 h 6866467"/>
              <a:gd name="connsiteX6" fmla="*/ 1109382 w 7109846"/>
              <a:gd name="connsiteY6" fmla="*/ 6866467 h 6866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09846" h="6866467">
                <a:moveTo>
                  <a:pt x="0" y="0"/>
                </a:moveTo>
                <a:lnTo>
                  <a:pt x="1249825" y="0"/>
                </a:lnTo>
                <a:lnTo>
                  <a:pt x="1249825" y="8467"/>
                </a:lnTo>
                <a:lnTo>
                  <a:pt x="7109846" y="8467"/>
                </a:lnTo>
                <a:lnTo>
                  <a:pt x="7109846" y="6866467"/>
                </a:lnTo>
                <a:lnTo>
                  <a:pt x="1249825" y="6866467"/>
                </a:lnTo>
                <a:lnTo>
                  <a:pt x="1109382" y="6866467"/>
                </a:lnTo>
                <a:close/>
              </a:path>
            </a:pathLst>
          </a:cu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B6781439-CFC8-47EB-89B5-D0264455F56D}"/>
              </a:ext>
            </a:extLst>
          </p:cNvPr>
          <p:cNvSpPr>
            <a:spLocks noGrp="1"/>
          </p:cNvSpPr>
          <p:nvPr>
            <p:ph type="title"/>
          </p:nvPr>
        </p:nvSpPr>
        <p:spPr>
          <a:xfrm>
            <a:off x="536975" y="199238"/>
            <a:ext cx="3843375" cy="5545667"/>
          </a:xfrm>
        </p:spPr>
        <p:txBody>
          <a:bodyPr anchor="ctr">
            <a:normAutofit/>
          </a:bodyPr>
          <a:lstStyle/>
          <a:p>
            <a:r>
              <a:rPr lang="en-US" dirty="0">
                <a:solidFill>
                  <a:schemeClr val="tx1">
                    <a:lumMod val="85000"/>
                    <a:lumOff val="15000"/>
                  </a:schemeClr>
                </a:solidFill>
              </a:rPr>
              <a:t>Budget Challenges for BB</a:t>
            </a:r>
          </a:p>
        </p:txBody>
      </p:sp>
      <p:sp>
        <p:nvSpPr>
          <p:cNvPr id="4" name="Slide Number Placeholder 3">
            <a:extLst>
              <a:ext uri="{FF2B5EF4-FFF2-40B4-BE49-F238E27FC236}">
                <a16:creationId xmlns:a16="http://schemas.microsoft.com/office/drawing/2014/main" id="{E9A6DECF-6586-4D84-9558-CCF473F95706}"/>
              </a:ext>
            </a:extLst>
          </p:cNvPr>
          <p:cNvSpPr>
            <a:spLocks noGrp="1"/>
          </p:cNvSpPr>
          <p:nvPr>
            <p:ph type="sldNum" sz="quarter" idx="12"/>
          </p:nvPr>
        </p:nvSpPr>
        <p:spPr>
          <a:xfrm>
            <a:off x="8590663" y="6041362"/>
            <a:ext cx="683339" cy="365125"/>
          </a:xfrm>
        </p:spPr>
        <p:txBody>
          <a:bodyPr>
            <a:normAutofit/>
          </a:bodyPr>
          <a:lstStyle/>
          <a:p>
            <a:pPr>
              <a:spcAft>
                <a:spcPts val="600"/>
              </a:spcAft>
            </a:pPr>
            <a:fld id="{519954A3-9DFD-4C44-94BA-B95130A3BA1C}" type="slidenum">
              <a:rPr lang="en-US">
                <a:solidFill>
                  <a:srgbClr val="FFFFFF"/>
                </a:solidFill>
              </a:rPr>
              <a:pPr>
                <a:spcAft>
                  <a:spcPts val="600"/>
                </a:spcAft>
              </a:pPr>
              <a:t>3</a:t>
            </a:fld>
            <a:endParaRPr lang="en-US">
              <a:solidFill>
                <a:srgbClr val="FFFFFF"/>
              </a:solidFill>
            </a:endParaRPr>
          </a:p>
        </p:txBody>
      </p:sp>
      <p:sp>
        <p:nvSpPr>
          <p:cNvPr id="3" name="Content Placeholder 2">
            <a:extLst>
              <a:ext uri="{FF2B5EF4-FFF2-40B4-BE49-F238E27FC236}">
                <a16:creationId xmlns:a16="http://schemas.microsoft.com/office/drawing/2014/main" id="{6999D339-A74D-4DB4-89B8-88263290776B}"/>
              </a:ext>
            </a:extLst>
          </p:cNvPr>
          <p:cNvSpPr>
            <a:spLocks noGrp="1"/>
          </p:cNvSpPr>
          <p:nvPr>
            <p:ph idx="1"/>
          </p:nvPr>
        </p:nvSpPr>
        <p:spPr>
          <a:xfrm>
            <a:off x="6116084" y="451513"/>
            <a:ext cx="5511296" cy="5761999"/>
          </a:xfrm>
        </p:spPr>
        <p:txBody>
          <a:bodyPr anchor="ctr">
            <a:normAutofit/>
          </a:bodyPr>
          <a:lstStyle/>
          <a:p>
            <a:pPr marL="0" lvl="0" indent="0">
              <a:buClr>
                <a:srgbClr val="5FCBEF"/>
              </a:buClr>
              <a:buNone/>
            </a:pPr>
            <a:r>
              <a:rPr lang="en-US" sz="1400" dirty="0">
                <a:solidFill>
                  <a:srgbClr val="FFFFFF"/>
                </a:solidFill>
              </a:rPr>
              <a:t>The priority of the 2023 budget is to provide the residents of Bradley Beach with a budget that maintains the level of services they are accustomed to, continues to upgrade our aging infrastructure, and anticipates near-future needs of our town.</a:t>
            </a:r>
          </a:p>
          <a:p>
            <a:pPr marL="0" lvl="0" indent="0">
              <a:buClr>
                <a:srgbClr val="5FCBEF"/>
              </a:buClr>
              <a:buNone/>
            </a:pPr>
            <a:endParaRPr lang="en-US" sz="1700" b="1" dirty="0">
              <a:solidFill>
                <a:srgbClr val="FFFFFF"/>
              </a:solidFill>
            </a:endParaRPr>
          </a:p>
          <a:p>
            <a:pPr marL="0" indent="0">
              <a:buClr>
                <a:srgbClr val="5FCBEF"/>
              </a:buClr>
              <a:buNone/>
            </a:pPr>
            <a:r>
              <a:rPr lang="en-US" sz="2400" b="1" kern="100" dirty="0">
                <a:effectLst/>
                <a:ea typeface="Calibri" panose="020F0502020204030204" pitchFamily="34" charset="0"/>
                <a:cs typeface="Times New Roman" panose="02020603050405020304" pitchFamily="18" charset="0"/>
              </a:rPr>
              <a:t>While in the State of New Jersey, municipalities are often presented with challenges in their attempts to fashion a budget that is both effective and yet efficient, the Borough of Bradley Beach </a:t>
            </a:r>
            <a:r>
              <a:rPr lang="en-US" sz="2400" b="1" u="sng" kern="100" dirty="0">
                <a:effectLst/>
                <a:ea typeface="Calibri" panose="020F0502020204030204" pitchFamily="34" charset="0"/>
                <a:cs typeface="Times New Roman" panose="02020603050405020304" pitchFamily="18" charset="0"/>
              </a:rPr>
              <a:t>is challenged </a:t>
            </a:r>
            <a:r>
              <a:rPr lang="en-US" sz="2400" b="1" kern="100" dirty="0">
                <a:effectLst/>
                <a:ea typeface="Calibri" panose="020F0502020204030204" pitchFamily="34" charset="0"/>
                <a:cs typeface="Times New Roman" panose="02020603050405020304" pitchFamily="18" charset="0"/>
              </a:rPr>
              <a:t>in 2023 by a few added factors:</a:t>
            </a:r>
          </a:p>
          <a:p>
            <a:pPr marL="0" lvl="0" indent="0">
              <a:buClr>
                <a:srgbClr val="5FCBEF"/>
              </a:buClr>
              <a:buNone/>
            </a:pPr>
            <a:endParaRPr lang="en-US" sz="1700" dirty="0">
              <a:solidFill>
                <a:srgbClr val="FFFFFF"/>
              </a:solidFill>
            </a:endParaRPr>
          </a:p>
        </p:txBody>
      </p:sp>
    </p:spTree>
    <p:extLst>
      <p:ext uri="{BB962C8B-B14F-4D97-AF65-F5344CB8AC3E}">
        <p14:creationId xmlns:p14="http://schemas.microsoft.com/office/powerpoint/2010/main" val="784513853"/>
      </p:ext>
    </p:extLst>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A65AC7D1-EAA9-48F5-B509-60A7F50BF7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1" name="Rectangle 10">
            <a:extLst>
              <a:ext uri="{FF2B5EF4-FFF2-40B4-BE49-F238E27FC236}">
                <a16:creationId xmlns:a16="http://schemas.microsoft.com/office/drawing/2014/main" id="{D6320AF9-619A-4175-865B-5663E1AEF4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 name="Straight Connector 12">
            <a:extLst>
              <a:ext uri="{FF2B5EF4-FFF2-40B4-BE49-F238E27FC236}">
                <a16:creationId xmlns:a16="http://schemas.microsoft.com/office/drawing/2014/main" id="{063B6EC6-D752-4EE7-908B-F8F19E8C7FE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953376" y="0"/>
            <a:ext cx="1219200" cy="685800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5" name="Straight Connector 14">
            <a:extLst>
              <a:ext uri="{FF2B5EF4-FFF2-40B4-BE49-F238E27FC236}">
                <a16:creationId xmlns:a16="http://schemas.microsoft.com/office/drawing/2014/main" id="{EFECD4E8-AD3E-4228-82A2-9461958EA94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2133042" y="3681413"/>
            <a:ext cx="4763558" cy="3176587"/>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17" name="Rectangle 23">
            <a:extLst>
              <a:ext uri="{FF2B5EF4-FFF2-40B4-BE49-F238E27FC236}">
                <a16:creationId xmlns:a16="http://schemas.microsoft.com/office/drawing/2014/main" id="{7E018740-5C2B-4A41-AC1A-7E68D1EC1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24631"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Rectangle 25">
            <a:extLst>
              <a:ext uri="{FF2B5EF4-FFF2-40B4-BE49-F238E27FC236}">
                <a16:creationId xmlns:a16="http://schemas.microsoft.com/office/drawing/2014/main" id="{166F75A4-C475-4941-8EE2-B80A06A2C1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46597"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Isosceles Triangle 20">
            <a:extLst>
              <a:ext uri="{FF2B5EF4-FFF2-40B4-BE49-F238E27FC236}">
                <a16:creationId xmlns:a16="http://schemas.microsoft.com/office/drawing/2014/main" id="{A032553A-72E8-4B0D-8405-FF9771C9AF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5488"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7">
            <a:extLst>
              <a:ext uri="{FF2B5EF4-FFF2-40B4-BE49-F238E27FC236}">
                <a16:creationId xmlns:a16="http://schemas.microsoft.com/office/drawing/2014/main" id="{765800AC-C3B9-498E-87BC-29FAE4C76B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77655"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Isosceles Triangle 24">
            <a:extLst>
              <a:ext uri="{FF2B5EF4-FFF2-40B4-BE49-F238E27FC236}">
                <a16:creationId xmlns:a16="http://schemas.microsoft.com/office/drawing/2014/main" id="{1F9D6ACB-2FF4-49F9-978A-E0D5327FC6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14821"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Freeform: Shape 26">
            <a:extLst>
              <a:ext uri="{FF2B5EF4-FFF2-40B4-BE49-F238E27FC236}">
                <a16:creationId xmlns:a16="http://schemas.microsoft.com/office/drawing/2014/main" id="{142BFA2A-77A0-4F60-A32A-685681C848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82154" y="-8467"/>
            <a:ext cx="7109846" cy="6866467"/>
          </a:xfrm>
          <a:custGeom>
            <a:avLst/>
            <a:gdLst>
              <a:gd name="connsiteX0" fmla="*/ 0 w 7109846"/>
              <a:gd name="connsiteY0" fmla="*/ 0 h 6866467"/>
              <a:gd name="connsiteX1" fmla="*/ 1249825 w 7109846"/>
              <a:gd name="connsiteY1" fmla="*/ 0 h 6866467"/>
              <a:gd name="connsiteX2" fmla="*/ 1249825 w 7109846"/>
              <a:gd name="connsiteY2" fmla="*/ 8467 h 6866467"/>
              <a:gd name="connsiteX3" fmla="*/ 7109846 w 7109846"/>
              <a:gd name="connsiteY3" fmla="*/ 8467 h 6866467"/>
              <a:gd name="connsiteX4" fmla="*/ 7109846 w 7109846"/>
              <a:gd name="connsiteY4" fmla="*/ 6866467 h 6866467"/>
              <a:gd name="connsiteX5" fmla="*/ 1249825 w 7109846"/>
              <a:gd name="connsiteY5" fmla="*/ 6866467 h 6866467"/>
              <a:gd name="connsiteX6" fmla="*/ 1109382 w 7109846"/>
              <a:gd name="connsiteY6" fmla="*/ 6866467 h 6866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09846" h="6866467">
                <a:moveTo>
                  <a:pt x="0" y="0"/>
                </a:moveTo>
                <a:lnTo>
                  <a:pt x="1249825" y="0"/>
                </a:lnTo>
                <a:lnTo>
                  <a:pt x="1249825" y="8467"/>
                </a:lnTo>
                <a:lnTo>
                  <a:pt x="7109846" y="8467"/>
                </a:lnTo>
                <a:lnTo>
                  <a:pt x="7109846" y="6866467"/>
                </a:lnTo>
                <a:lnTo>
                  <a:pt x="1249825" y="6866467"/>
                </a:lnTo>
                <a:lnTo>
                  <a:pt x="1109382" y="6866467"/>
                </a:lnTo>
                <a:close/>
              </a:path>
            </a:pathLst>
          </a:cu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B6781439-CFC8-47EB-89B5-D0264455F56D}"/>
              </a:ext>
            </a:extLst>
          </p:cNvPr>
          <p:cNvSpPr>
            <a:spLocks noGrp="1"/>
          </p:cNvSpPr>
          <p:nvPr>
            <p:ph type="title"/>
          </p:nvPr>
        </p:nvSpPr>
        <p:spPr>
          <a:xfrm>
            <a:off x="536975" y="199238"/>
            <a:ext cx="3843375" cy="5545667"/>
          </a:xfrm>
        </p:spPr>
        <p:txBody>
          <a:bodyPr anchor="ctr">
            <a:normAutofit/>
          </a:bodyPr>
          <a:lstStyle/>
          <a:p>
            <a:r>
              <a:rPr lang="en-US" dirty="0">
                <a:solidFill>
                  <a:schemeClr val="tx1">
                    <a:lumMod val="85000"/>
                    <a:lumOff val="15000"/>
                  </a:schemeClr>
                </a:solidFill>
              </a:rPr>
              <a:t>Budget Challenges </a:t>
            </a:r>
            <a:r>
              <a:rPr lang="en-US">
                <a:solidFill>
                  <a:schemeClr val="tx1">
                    <a:lumMod val="85000"/>
                    <a:lumOff val="15000"/>
                  </a:schemeClr>
                </a:solidFill>
              </a:rPr>
              <a:t>for BB</a:t>
            </a:r>
            <a:br>
              <a:rPr lang="en-US">
                <a:solidFill>
                  <a:schemeClr val="tx1">
                    <a:lumMod val="85000"/>
                    <a:lumOff val="15000"/>
                  </a:schemeClr>
                </a:solidFill>
              </a:rPr>
            </a:br>
            <a:br>
              <a:rPr lang="en-US" dirty="0">
                <a:solidFill>
                  <a:schemeClr val="tx1">
                    <a:lumMod val="85000"/>
                    <a:lumOff val="15000"/>
                  </a:schemeClr>
                </a:solidFill>
              </a:rPr>
            </a:br>
            <a:r>
              <a:rPr lang="en-US" dirty="0">
                <a:solidFill>
                  <a:schemeClr val="tx1">
                    <a:lumMod val="85000"/>
                    <a:lumOff val="15000"/>
                  </a:schemeClr>
                </a:solidFill>
              </a:rPr>
              <a:t>Greg- take </a:t>
            </a:r>
            <a:r>
              <a:rPr lang="en-US">
                <a:solidFill>
                  <a:schemeClr val="tx1">
                    <a:lumMod val="85000"/>
                    <a:lumOff val="15000"/>
                  </a:schemeClr>
                </a:solidFill>
              </a:rPr>
              <a:t>it away…….</a:t>
            </a:r>
            <a:endParaRPr lang="en-US" dirty="0">
              <a:solidFill>
                <a:schemeClr val="tx1">
                  <a:lumMod val="85000"/>
                  <a:lumOff val="15000"/>
                </a:schemeClr>
              </a:solidFill>
            </a:endParaRPr>
          </a:p>
        </p:txBody>
      </p:sp>
      <p:sp>
        <p:nvSpPr>
          <p:cNvPr id="4" name="Slide Number Placeholder 3">
            <a:extLst>
              <a:ext uri="{FF2B5EF4-FFF2-40B4-BE49-F238E27FC236}">
                <a16:creationId xmlns:a16="http://schemas.microsoft.com/office/drawing/2014/main" id="{E9A6DECF-6586-4D84-9558-CCF473F95706}"/>
              </a:ext>
            </a:extLst>
          </p:cNvPr>
          <p:cNvSpPr>
            <a:spLocks noGrp="1"/>
          </p:cNvSpPr>
          <p:nvPr>
            <p:ph type="sldNum" sz="quarter" idx="12"/>
          </p:nvPr>
        </p:nvSpPr>
        <p:spPr>
          <a:xfrm>
            <a:off x="8590663" y="6041362"/>
            <a:ext cx="683339" cy="365125"/>
          </a:xfrm>
        </p:spPr>
        <p:txBody>
          <a:bodyPr>
            <a:normAutofit/>
          </a:bodyPr>
          <a:lstStyle/>
          <a:p>
            <a:pPr>
              <a:spcAft>
                <a:spcPts val="600"/>
              </a:spcAft>
            </a:pPr>
            <a:fld id="{519954A3-9DFD-4C44-94BA-B95130A3BA1C}" type="slidenum">
              <a:rPr lang="en-US">
                <a:solidFill>
                  <a:srgbClr val="FFFFFF"/>
                </a:solidFill>
              </a:rPr>
              <a:pPr>
                <a:spcAft>
                  <a:spcPts val="600"/>
                </a:spcAft>
              </a:pPr>
              <a:t>4</a:t>
            </a:fld>
            <a:endParaRPr lang="en-US">
              <a:solidFill>
                <a:srgbClr val="FFFFFF"/>
              </a:solidFill>
            </a:endParaRPr>
          </a:p>
        </p:txBody>
      </p:sp>
      <p:sp>
        <p:nvSpPr>
          <p:cNvPr id="3" name="Content Placeholder 2">
            <a:extLst>
              <a:ext uri="{FF2B5EF4-FFF2-40B4-BE49-F238E27FC236}">
                <a16:creationId xmlns:a16="http://schemas.microsoft.com/office/drawing/2014/main" id="{6999D339-A74D-4DB4-89B8-88263290776B}"/>
              </a:ext>
            </a:extLst>
          </p:cNvPr>
          <p:cNvSpPr>
            <a:spLocks noGrp="1"/>
          </p:cNvSpPr>
          <p:nvPr>
            <p:ph idx="1"/>
          </p:nvPr>
        </p:nvSpPr>
        <p:spPr>
          <a:xfrm>
            <a:off x="6116083" y="301925"/>
            <a:ext cx="5538941" cy="5946091"/>
          </a:xfrm>
        </p:spPr>
        <p:txBody>
          <a:bodyPr anchor="ctr">
            <a:normAutofit fontScale="92500" lnSpcReduction="10000"/>
          </a:bodyPr>
          <a:lstStyle/>
          <a:p>
            <a:pPr marL="0" marR="0">
              <a:lnSpc>
                <a:spcPct val="107000"/>
              </a:lnSpc>
              <a:spcBef>
                <a:spcPts val="0"/>
              </a:spcBef>
              <a:spcAft>
                <a:spcPts val="800"/>
              </a:spcAft>
            </a:pPr>
            <a:r>
              <a:rPr lang="en-US" b="1" kern="100" dirty="0">
                <a:effectLst/>
                <a:ea typeface="Calibri" panose="020F0502020204030204" pitchFamily="34" charset="0"/>
                <a:cs typeface="Times New Roman" panose="02020603050405020304" pitchFamily="18" charset="0"/>
              </a:rPr>
              <a:t>The 2023 Budget is primarily a story of </a:t>
            </a:r>
            <a:r>
              <a:rPr lang="en-US" b="1" u="sng" kern="100" dirty="0">
                <a:effectLst/>
                <a:ea typeface="Calibri" panose="020F0502020204030204" pitchFamily="34" charset="0"/>
                <a:cs typeface="Times New Roman" panose="02020603050405020304" pitchFamily="18" charset="0"/>
              </a:rPr>
              <a:t>INSUFFICIENT REVENUES </a:t>
            </a:r>
            <a:r>
              <a:rPr lang="en-US" b="1" kern="100" dirty="0">
                <a:effectLst/>
                <a:ea typeface="Calibri" panose="020F0502020204030204" pitchFamily="34" charset="0"/>
                <a:cs typeface="Times New Roman" panose="02020603050405020304" pitchFamily="18" charset="0"/>
              </a:rPr>
              <a:t>to meet needs.  It is </a:t>
            </a:r>
            <a:r>
              <a:rPr lang="en-US" b="1" u="sng" kern="100" dirty="0">
                <a:effectLst/>
                <a:ea typeface="Calibri" panose="020F0502020204030204" pitchFamily="34" charset="0"/>
                <a:cs typeface="Times New Roman" panose="02020603050405020304" pitchFamily="18" charset="0"/>
              </a:rPr>
              <a:t>NOT</a:t>
            </a:r>
            <a:r>
              <a:rPr lang="en-US" b="1" kern="100" dirty="0">
                <a:effectLst/>
                <a:ea typeface="Calibri" panose="020F0502020204030204" pitchFamily="34" charset="0"/>
                <a:cs typeface="Times New Roman" panose="02020603050405020304" pitchFamily="18" charset="0"/>
              </a:rPr>
              <a:t> a story of excessive spending.</a:t>
            </a:r>
          </a:p>
          <a:p>
            <a:pPr marL="342900" marR="0" lvl="0" indent="-342900">
              <a:lnSpc>
                <a:spcPct val="107000"/>
              </a:lnSpc>
              <a:spcBef>
                <a:spcPts val="0"/>
              </a:spcBef>
              <a:spcAft>
                <a:spcPts val="0"/>
              </a:spcAft>
              <a:buFont typeface="Symbol" panose="05050102010706020507" pitchFamily="18" charset="2"/>
              <a:buChar char=""/>
            </a:pPr>
            <a:r>
              <a:rPr lang="en-US" b="1" kern="100" dirty="0">
                <a:effectLst/>
                <a:ea typeface="Calibri" panose="020F0502020204030204" pitchFamily="34" charset="0"/>
                <a:cs typeface="Times New Roman" panose="02020603050405020304" pitchFamily="18" charset="0"/>
              </a:rPr>
              <a:t>The 2022 Budget utilized several </a:t>
            </a:r>
            <a:r>
              <a:rPr lang="en-US" b="1" u="sng" kern="100" dirty="0">
                <a:effectLst/>
                <a:ea typeface="Calibri" panose="020F0502020204030204" pitchFamily="34" charset="0"/>
                <a:cs typeface="Times New Roman" panose="02020603050405020304" pitchFamily="18" charset="0"/>
              </a:rPr>
              <a:t>non-recurring revenues </a:t>
            </a:r>
            <a:r>
              <a:rPr lang="en-US" b="1" kern="100" dirty="0">
                <a:effectLst/>
                <a:ea typeface="Calibri" panose="020F0502020204030204" pitchFamily="34" charset="0"/>
                <a:cs typeface="Times New Roman" panose="02020603050405020304" pitchFamily="18" charset="0"/>
              </a:rPr>
              <a:t>that could not be utilized again in 2023 and could not be replaced.  These included:</a:t>
            </a:r>
          </a:p>
          <a:p>
            <a:pPr marL="742950" marR="0" lvl="1" indent="-285750">
              <a:lnSpc>
                <a:spcPct val="107000"/>
              </a:lnSpc>
              <a:spcBef>
                <a:spcPts val="0"/>
              </a:spcBef>
              <a:spcAft>
                <a:spcPts val="0"/>
              </a:spcAft>
              <a:buFont typeface="Courier New" panose="02070309020205020404" pitchFamily="49" charset="0"/>
              <a:buChar char="o"/>
            </a:pPr>
            <a:r>
              <a:rPr lang="en-US" sz="1800" b="1" kern="100" dirty="0">
                <a:effectLst/>
                <a:ea typeface="Calibri" panose="020F0502020204030204" pitchFamily="34" charset="0"/>
                <a:cs typeface="Times New Roman" panose="02020603050405020304" pitchFamily="18" charset="0"/>
              </a:rPr>
              <a:t>Capital Surplus					$160,000</a:t>
            </a:r>
          </a:p>
          <a:p>
            <a:pPr marL="742950" marR="0" lvl="1" indent="-285750">
              <a:lnSpc>
                <a:spcPct val="107000"/>
              </a:lnSpc>
              <a:spcBef>
                <a:spcPts val="0"/>
              </a:spcBef>
              <a:spcAft>
                <a:spcPts val="0"/>
              </a:spcAft>
              <a:buFont typeface="Courier New" panose="02070309020205020404" pitchFamily="49" charset="0"/>
              <a:buChar char="o"/>
            </a:pPr>
            <a:r>
              <a:rPr lang="en-US" sz="1800" b="1" kern="100" dirty="0">
                <a:effectLst/>
                <a:ea typeface="Calibri" panose="020F0502020204030204" pitchFamily="34" charset="0"/>
                <a:cs typeface="Times New Roman" panose="02020603050405020304" pitchFamily="18" charset="0"/>
              </a:rPr>
              <a:t>Utility Surpluses				$451,000</a:t>
            </a:r>
          </a:p>
          <a:p>
            <a:pPr marL="742950" marR="0" lvl="1" indent="-285750">
              <a:lnSpc>
                <a:spcPct val="107000"/>
              </a:lnSpc>
              <a:spcBef>
                <a:spcPts val="0"/>
              </a:spcBef>
              <a:spcAft>
                <a:spcPts val="0"/>
              </a:spcAft>
              <a:buFont typeface="Courier New" panose="02070309020205020404" pitchFamily="49" charset="0"/>
              <a:buChar char="o"/>
            </a:pPr>
            <a:r>
              <a:rPr lang="en-US" sz="1800" b="1" kern="100" dirty="0">
                <a:effectLst/>
                <a:ea typeface="Calibri" panose="020F0502020204030204" pitchFamily="34" charset="0"/>
                <a:cs typeface="Times New Roman" panose="02020603050405020304" pitchFamily="18" charset="0"/>
              </a:rPr>
              <a:t> American Recovery Program 			(ARP 						$217,000</a:t>
            </a:r>
          </a:p>
          <a:p>
            <a:pPr marL="742950" marR="0" lvl="1" indent="-285750">
              <a:lnSpc>
                <a:spcPct val="107000"/>
              </a:lnSpc>
              <a:spcBef>
                <a:spcPts val="0"/>
              </a:spcBef>
              <a:spcAft>
                <a:spcPts val="0"/>
              </a:spcAft>
              <a:buFont typeface="Courier New" panose="02070309020205020404" pitchFamily="49" charset="0"/>
              <a:buChar char="o"/>
            </a:pPr>
            <a:r>
              <a:rPr lang="en-US" sz="1800" b="1" kern="100" dirty="0">
                <a:effectLst/>
                <a:ea typeface="Calibri" panose="020F0502020204030204" pitchFamily="34" charset="0"/>
                <a:cs typeface="Times New Roman" panose="02020603050405020304" pitchFamily="18" charset="0"/>
              </a:rPr>
              <a:t>Interfund Transfers				$328,000*</a:t>
            </a:r>
          </a:p>
          <a:p>
            <a:pPr marL="457200" marR="0" lvl="1" indent="0">
              <a:lnSpc>
                <a:spcPct val="107000"/>
              </a:lnSpc>
              <a:spcBef>
                <a:spcPts val="0"/>
              </a:spcBef>
              <a:spcAft>
                <a:spcPts val="0"/>
              </a:spcAft>
              <a:buNone/>
            </a:pPr>
            <a:r>
              <a:rPr lang="en-US" sz="1800" b="1" kern="100" dirty="0">
                <a:ea typeface="Calibri" panose="020F0502020204030204" pitchFamily="34" charset="0"/>
                <a:cs typeface="Times New Roman" panose="02020603050405020304" pitchFamily="18" charset="0"/>
              </a:rPr>
              <a:t>     </a:t>
            </a:r>
            <a:endParaRPr lang="en-US" sz="1800" b="1" kern="100" dirty="0">
              <a:effectLst/>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b="1" kern="100" dirty="0">
                <a:effectLst/>
                <a:ea typeface="Calibri" panose="020F0502020204030204" pitchFamily="34" charset="0"/>
                <a:cs typeface="Times New Roman" panose="02020603050405020304" pitchFamily="18" charset="0"/>
              </a:rPr>
              <a:t>In addition, certain revenues that were properly anticipated in 2022 were not realized.  These included:</a:t>
            </a:r>
          </a:p>
          <a:p>
            <a:pPr marL="742950" marR="0" lvl="1" indent="-285750">
              <a:lnSpc>
                <a:spcPct val="107000"/>
              </a:lnSpc>
              <a:spcBef>
                <a:spcPts val="0"/>
              </a:spcBef>
              <a:spcAft>
                <a:spcPts val="0"/>
              </a:spcAft>
              <a:buFont typeface="Courier New" panose="02070309020205020404" pitchFamily="49" charset="0"/>
              <a:buChar char="o"/>
            </a:pPr>
            <a:r>
              <a:rPr lang="en-US" sz="1800" b="1" kern="100" dirty="0">
                <a:effectLst/>
                <a:ea typeface="Calibri" panose="020F0502020204030204" pitchFamily="34" charset="0"/>
                <a:cs typeface="Times New Roman" panose="02020603050405020304" pitchFamily="18" charset="0"/>
              </a:rPr>
              <a:t>Uniform Construction Fees		$ 50,000</a:t>
            </a:r>
          </a:p>
          <a:p>
            <a:pPr marL="742950" marR="0" lvl="1" indent="-285750">
              <a:lnSpc>
                <a:spcPct val="107000"/>
              </a:lnSpc>
              <a:spcBef>
                <a:spcPts val="0"/>
              </a:spcBef>
              <a:spcAft>
                <a:spcPts val="0"/>
              </a:spcAft>
              <a:buFont typeface="Courier New" panose="02070309020205020404" pitchFamily="49" charset="0"/>
              <a:buChar char="o"/>
            </a:pPr>
            <a:r>
              <a:rPr lang="en-US" sz="1800" b="1" kern="100" dirty="0">
                <a:effectLst/>
                <a:ea typeface="Calibri" panose="020F0502020204030204" pitchFamily="34" charset="0"/>
                <a:cs typeface="Times New Roman" panose="02020603050405020304" pitchFamily="18" charset="0"/>
              </a:rPr>
              <a:t>Fees and Permits				$ 46,000</a:t>
            </a:r>
          </a:p>
          <a:p>
            <a:pPr marL="342900" marR="0" lvl="0" indent="-342900">
              <a:lnSpc>
                <a:spcPct val="107000"/>
              </a:lnSpc>
              <a:spcBef>
                <a:spcPts val="0"/>
              </a:spcBef>
              <a:spcAft>
                <a:spcPts val="0"/>
              </a:spcAft>
              <a:buFont typeface="Symbol" panose="05050102010706020507" pitchFamily="18" charset="2"/>
              <a:buChar char=""/>
            </a:pPr>
            <a:r>
              <a:rPr lang="en-US" b="1" kern="100" dirty="0">
                <a:effectLst/>
                <a:ea typeface="Calibri" panose="020F0502020204030204" pitchFamily="34" charset="0"/>
                <a:cs typeface="Times New Roman" panose="02020603050405020304" pitchFamily="18" charset="0"/>
              </a:rPr>
              <a:t>Lastly, funds that had to be anticipated in 2022 that are not available in 2023:</a:t>
            </a:r>
          </a:p>
          <a:p>
            <a:pPr marL="742950" marR="0" lvl="1" indent="-285750">
              <a:lnSpc>
                <a:spcPct val="107000"/>
              </a:lnSpc>
              <a:spcBef>
                <a:spcPts val="0"/>
              </a:spcBef>
              <a:spcAft>
                <a:spcPts val="0"/>
              </a:spcAft>
              <a:buFont typeface="Courier New" panose="02070309020205020404" pitchFamily="49" charset="0"/>
              <a:buChar char="o"/>
            </a:pPr>
            <a:r>
              <a:rPr lang="en-US" sz="1800" b="1" kern="100" dirty="0">
                <a:effectLst/>
                <a:ea typeface="Calibri" panose="020F0502020204030204" pitchFamily="34" charset="0"/>
                <a:cs typeface="Times New Roman" panose="02020603050405020304" pitchFamily="18" charset="0"/>
              </a:rPr>
              <a:t>Municipal Relief Funds			</a:t>
            </a:r>
            <a:r>
              <a:rPr lang="en-US" sz="1800" b="1" u="sng" kern="100" dirty="0">
                <a:effectLst/>
                <a:ea typeface="Calibri" panose="020F0502020204030204" pitchFamily="34" charset="0"/>
                <a:cs typeface="Times New Roman" panose="02020603050405020304" pitchFamily="18" charset="0"/>
              </a:rPr>
              <a:t>$18,500</a:t>
            </a:r>
          </a:p>
          <a:p>
            <a:pPr marL="342900" marR="0" lvl="0" indent="-342900">
              <a:lnSpc>
                <a:spcPct val="107000"/>
              </a:lnSpc>
              <a:spcBef>
                <a:spcPts val="0"/>
              </a:spcBef>
              <a:spcAft>
                <a:spcPts val="800"/>
              </a:spcAft>
              <a:buFont typeface="Symbol" panose="05050102010706020507" pitchFamily="18" charset="2"/>
              <a:buChar char=""/>
            </a:pPr>
            <a:r>
              <a:rPr lang="en-US" b="1" kern="100" dirty="0">
                <a:effectLst/>
                <a:ea typeface="Calibri" panose="020F0502020204030204" pitchFamily="34" charset="0"/>
                <a:cs typeface="Times New Roman" panose="02020603050405020304" pitchFamily="18" charset="0"/>
              </a:rPr>
              <a:t>Total 							   </a:t>
            </a:r>
            <a:r>
              <a:rPr lang="en-US" b="1" u="sng" kern="100" dirty="0">
                <a:effectLst/>
                <a:ea typeface="Calibri" panose="020F0502020204030204" pitchFamily="34" charset="0"/>
                <a:cs typeface="Times New Roman" panose="02020603050405020304" pitchFamily="18" charset="0"/>
              </a:rPr>
              <a:t>$1,270,500</a:t>
            </a:r>
          </a:p>
          <a:p>
            <a:pPr marL="0" lvl="0" indent="0">
              <a:buClr>
                <a:srgbClr val="5FCBEF"/>
              </a:buClr>
              <a:buNone/>
            </a:pPr>
            <a:r>
              <a:rPr lang="en-US" sz="1100" dirty="0">
                <a:solidFill>
                  <a:srgbClr val="FFFFFF"/>
                </a:solidFill>
              </a:rPr>
              <a:t>*- omitted in original presentation</a:t>
            </a:r>
          </a:p>
        </p:txBody>
      </p:sp>
    </p:spTree>
    <p:extLst>
      <p:ext uri="{BB962C8B-B14F-4D97-AF65-F5344CB8AC3E}">
        <p14:creationId xmlns:p14="http://schemas.microsoft.com/office/powerpoint/2010/main" val="63413505"/>
      </p:ext>
    </p:extLst>
  </p:cSld>
  <p:clrMapOvr>
    <a:overrideClrMapping bg1="dk1" tx1="lt1" bg2="dk2" tx2="lt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A65AC7D1-EAA9-48F5-B509-60A7F50BF7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1" name="Rectangle 10">
            <a:extLst>
              <a:ext uri="{FF2B5EF4-FFF2-40B4-BE49-F238E27FC236}">
                <a16:creationId xmlns:a16="http://schemas.microsoft.com/office/drawing/2014/main" id="{D6320AF9-619A-4175-865B-5663E1AEF4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 name="Straight Connector 12">
            <a:extLst>
              <a:ext uri="{FF2B5EF4-FFF2-40B4-BE49-F238E27FC236}">
                <a16:creationId xmlns:a16="http://schemas.microsoft.com/office/drawing/2014/main" id="{063B6EC6-D752-4EE7-908B-F8F19E8C7FE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953376" y="0"/>
            <a:ext cx="1219200" cy="685800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5" name="Straight Connector 14">
            <a:extLst>
              <a:ext uri="{FF2B5EF4-FFF2-40B4-BE49-F238E27FC236}">
                <a16:creationId xmlns:a16="http://schemas.microsoft.com/office/drawing/2014/main" id="{EFECD4E8-AD3E-4228-82A2-9461958EA94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2133042" y="3681413"/>
            <a:ext cx="4763558" cy="3176587"/>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17" name="Rectangle 23">
            <a:extLst>
              <a:ext uri="{FF2B5EF4-FFF2-40B4-BE49-F238E27FC236}">
                <a16:creationId xmlns:a16="http://schemas.microsoft.com/office/drawing/2014/main" id="{7E018740-5C2B-4A41-AC1A-7E68D1EC1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24631"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Rectangle 25">
            <a:extLst>
              <a:ext uri="{FF2B5EF4-FFF2-40B4-BE49-F238E27FC236}">
                <a16:creationId xmlns:a16="http://schemas.microsoft.com/office/drawing/2014/main" id="{166F75A4-C475-4941-8EE2-B80A06A2C1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46597"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Isosceles Triangle 20">
            <a:extLst>
              <a:ext uri="{FF2B5EF4-FFF2-40B4-BE49-F238E27FC236}">
                <a16:creationId xmlns:a16="http://schemas.microsoft.com/office/drawing/2014/main" id="{A032553A-72E8-4B0D-8405-FF9771C9AF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5488"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7">
            <a:extLst>
              <a:ext uri="{FF2B5EF4-FFF2-40B4-BE49-F238E27FC236}">
                <a16:creationId xmlns:a16="http://schemas.microsoft.com/office/drawing/2014/main" id="{765800AC-C3B9-498E-87BC-29FAE4C76B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77655"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Isosceles Triangle 24">
            <a:extLst>
              <a:ext uri="{FF2B5EF4-FFF2-40B4-BE49-F238E27FC236}">
                <a16:creationId xmlns:a16="http://schemas.microsoft.com/office/drawing/2014/main" id="{1F9D6ACB-2FF4-49F9-978A-E0D5327FC6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14821"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Freeform: Shape 26">
            <a:extLst>
              <a:ext uri="{FF2B5EF4-FFF2-40B4-BE49-F238E27FC236}">
                <a16:creationId xmlns:a16="http://schemas.microsoft.com/office/drawing/2014/main" id="{142BFA2A-77A0-4F60-A32A-685681C848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82154" y="-8467"/>
            <a:ext cx="7109846" cy="6866467"/>
          </a:xfrm>
          <a:custGeom>
            <a:avLst/>
            <a:gdLst>
              <a:gd name="connsiteX0" fmla="*/ 0 w 7109846"/>
              <a:gd name="connsiteY0" fmla="*/ 0 h 6866467"/>
              <a:gd name="connsiteX1" fmla="*/ 1249825 w 7109846"/>
              <a:gd name="connsiteY1" fmla="*/ 0 h 6866467"/>
              <a:gd name="connsiteX2" fmla="*/ 1249825 w 7109846"/>
              <a:gd name="connsiteY2" fmla="*/ 8467 h 6866467"/>
              <a:gd name="connsiteX3" fmla="*/ 7109846 w 7109846"/>
              <a:gd name="connsiteY3" fmla="*/ 8467 h 6866467"/>
              <a:gd name="connsiteX4" fmla="*/ 7109846 w 7109846"/>
              <a:gd name="connsiteY4" fmla="*/ 6866467 h 6866467"/>
              <a:gd name="connsiteX5" fmla="*/ 1249825 w 7109846"/>
              <a:gd name="connsiteY5" fmla="*/ 6866467 h 6866467"/>
              <a:gd name="connsiteX6" fmla="*/ 1109382 w 7109846"/>
              <a:gd name="connsiteY6" fmla="*/ 6866467 h 6866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09846" h="6866467">
                <a:moveTo>
                  <a:pt x="0" y="0"/>
                </a:moveTo>
                <a:lnTo>
                  <a:pt x="1249825" y="0"/>
                </a:lnTo>
                <a:lnTo>
                  <a:pt x="1249825" y="8467"/>
                </a:lnTo>
                <a:lnTo>
                  <a:pt x="7109846" y="8467"/>
                </a:lnTo>
                <a:lnTo>
                  <a:pt x="7109846" y="6866467"/>
                </a:lnTo>
                <a:lnTo>
                  <a:pt x="1249825" y="6866467"/>
                </a:lnTo>
                <a:lnTo>
                  <a:pt x="1109382" y="6866467"/>
                </a:lnTo>
                <a:close/>
              </a:path>
            </a:pathLst>
          </a:cu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B6781439-CFC8-47EB-89B5-D0264455F56D}"/>
              </a:ext>
            </a:extLst>
          </p:cNvPr>
          <p:cNvSpPr>
            <a:spLocks noGrp="1"/>
          </p:cNvSpPr>
          <p:nvPr>
            <p:ph type="title"/>
          </p:nvPr>
        </p:nvSpPr>
        <p:spPr>
          <a:xfrm>
            <a:off x="536975" y="199238"/>
            <a:ext cx="3843375" cy="5545667"/>
          </a:xfrm>
        </p:spPr>
        <p:txBody>
          <a:bodyPr anchor="ctr">
            <a:normAutofit/>
          </a:bodyPr>
          <a:lstStyle/>
          <a:p>
            <a:r>
              <a:rPr lang="en-US" dirty="0">
                <a:solidFill>
                  <a:schemeClr val="tx1">
                    <a:lumMod val="85000"/>
                    <a:lumOff val="15000"/>
                  </a:schemeClr>
                </a:solidFill>
              </a:rPr>
              <a:t>Budget Challenges for BB</a:t>
            </a:r>
          </a:p>
        </p:txBody>
      </p:sp>
      <p:sp>
        <p:nvSpPr>
          <p:cNvPr id="4" name="Slide Number Placeholder 3">
            <a:extLst>
              <a:ext uri="{FF2B5EF4-FFF2-40B4-BE49-F238E27FC236}">
                <a16:creationId xmlns:a16="http://schemas.microsoft.com/office/drawing/2014/main" id="{E9A6DECF-6586-4D84-9558-CCF473F95706}"/>
              </a:ext>
            </a:extLst>
          </p:cNvPr>
          <p:cNvSpPr>
            <a:spLocks noGrp="1"/>
          </p:cNvSpPr>
          <p:nvPr>
            <p:ph type="sldNum" sz="quarter" idx="12"/>
          </p:nvPr>
        </p:nvSpPr>
        <p:spPr>
          <a:xfrm>
            <a:off x="8590663" y="6041362"/>
            <a:ext cx="683339" cy="365125"/>
          </a:xfrm>
        </p:spPr>
        <p:txBody>
          <a:bodyPr>
            <a:normAutofit/>
          </a:bodyPr>
          <a:lstStyle/>
          <a:p>
            <a:pPr>
              <a:spcAft>
                <a:spcPts val="600"/>
              </a:spcAft>
            </a:pPr>
            <a:fld id="{519954A3-9DFD-4C44-94BA-B95130A3BA1C}" type="slidenum">
              <a:rPr lang="en-US">
                <a:solidFill>
                  <a:srgbClr val="FFFFFF"/>
                </a:solidFill>
              </a:rPr>
              <a:pPr>
                <a:spcAft>
                  <a:spcPts val="600"/>
                </a:spcAft>
              </a:pPr>
              <a:t>5</a:t>
            </a:fld>
            <a:endParaRPr lang="en-US">
              <a:solidFill>
                <a:srgbClr val="FFFFFF"/>
              </a:solidFill>
            </a:endParaRPr>
          </a:p>
        </p:txBody>
      </p:sp>
      <p:sp>
        <p:nvSpPr>
          <p:cNvPr id="3" name="Content Placeholder 2">
            <a:extLst>
              <a:ext uri="{FF2B5EF4-FFF2-40B4-BE49-F238E27FC236}">
                <a16:creationId xmlns:a16="http://schemas.microsoft.com/office/drawing/2014/main" id="{6999D339-A74D-4DB4-89B8-88263290776B}"/>
              </a:ext>
            </a:extLst>
          </p:cNvPr>
          <p:cNvSpPr>
            <a:spLocks noGrp="1"/>
          </p:cNvSpPr>
          <p:nvPr>
            <p:ph idx="1"/>
          </p:nvPr>
        </p:nvSpPr>
        <p:spPr>
          <a:xfrm>
            <a:off x="6116084" y="451513"/>
            <a:ext cx="5511296" cy="5761999"/>
          </a:xfrm>
        </p:spPr>
        <p:txBody>
          <a:bodyPr anchor="ctr">
            <a:normAutofit/>
          </a:bodyPr>
          <a:lstStyle/>
          <a:p>
            <a:pPr marL="0" lvl="0" indent="0">
              <a:buClr>
                <a:srgbClr val="5FCBEF"/>
              </a:buClr>
              <a:buNone/>
            </a:pPr>
            <a:endParaRPr lang="en-US" sz="1700" b="1" dirty="0">
              <a:solidFill>
                <a:srgbClr val="FFFFFF"/>
              </a:solidFill>
            </a:endParaRPr>
          </a:p>
          <a:p>
            <a:pPr marL="0" marR="0">
              <a:lnSpc>
                <a:spcPct val="107000"/>
              </a:lnSpc>
              <a:spcBef>
                <a:spcPts val="0"/>
              </a:spcBef>
              <a:spcAft>
                <a:spcPts val="800"/>
              </a:spcAft>
            </a:pPr>
            <a:r>
              <a:rPr lang="en-US" sz="2000" b="1" kern="100" dirty="0">
                <a:effectLst/>
                <a:ea typeface="Calibri" panose="020F0502020204030204" pitchFamily="34" charset="0"/>
                <a:cs typeface="Times New Roman" panose="02020603050405020304" pitchFamily="18" charset="0"/>
              </a:rPr>
              <a:t>In addition, </a:t>
            </a:r>
            <a:r>
              <a:rPr lang="en-US" sz="2000" b="1" u="sng" kern="100" dirty="0">
                <a:effectLst/>
                <a:ea typeface="Calibri" panose="020F0502020204030204" pitchFamily="34" charset="0"/>
                <a:cs typeface="Times New Roman" panose="02020603050405020304" pitchFamily="18" charset="0"/>
              </a:rPr>
              <a:t>inflation</a:t>
            </a:r>
            <a:r>
              <a:rPr lang="en-US" sz="2000" b="1" kern="100" dirty="0">
                <a:effectLst/>
                <a:ea typeface="Calibri" panose="020F0502020204030204" pitchFamily="34" charset="0"/>
                <a:cs typeface="Times New Roman" panose="02020603050405020304" pitchFamily="18" charset="0"/>
              </a:rPr>
              <a:t> has not just affected our personal budgets.  Just as the cost of meat, eggs and vegetables have increased, so have the </a:t>
            </a:r>
            <a:r>
              <a:rPr lang="en-US" sz="2000" b="1" u="sng" kern="100" dirty="0">
                <a:effectLst/>
                <a:ea typeface="Calibri" panose="020F0502020204030204" pitchFamily="34" charset="0"/>
                <a:cs typeface="Times New Roman" panose="02020603050405020304" pitchFamily="18" charset="0"/>
              </a:rPr>
              <a:t>costs of goods and services needed to operate municipal services.</a:t>
            </a:r>
          </a:p>
          <a:p>
            <a:pPr marL="0" marR="0">
              <a:lnSpc>
                <a:spcPct val="107000"/>
              </a:lnSpc>
              <a:spcBef>
                <a:spcPts val="0"/>
              </a:spcBef>
              <a:spcAft>
                <a:spcPts val="800"/>
              </a:spcAft>
            </a:pPr>
            <a:endParaRPr lang="en-US" sz="2000" b="1" kern="100" dirty="0">
              <a:effectLst/>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2000" b="1" kern="100" dirty="0">
                <a:effectLst/>
                <a:ea typeface="Calibri" panose="020F0502020204030204" pitchFamily="34" charset="0"/>
                <a:cs typeface="Times New Roman" panose="02020603050405020304" pitchFamily="18" charset="0"/>
              </a:rPr>
              <a:t>On March 8</a:t>
            </a:r>
            <a:r>
              <a:rPr lang="en-US" sz="2000" b="1" kern="100" baseline="30000" dirty="0">
                <a:effectLst/>
                <a:ea typeface="Calibri" panose="020F0502020204030204" pitchFamily="34" charset="0"/>
                <a:cs typeface="Times New Roman" panose="02020603050405020304" pitchFamily="18" charset="0"/>
              </a:rPr>
              <a:t>th</a:t>
            </a:r>
            <a:r>
              <a:rPr lang="en-US" sz="2000" b="1" kern="100" dirty="0">
                <a:effectLst/>
                <a:ea typeface="Calibri" panose="020F0502020204030204" pitchFamily="34" charset="0"/>
                <a:cs typeface="Times New Roman" panose="02020603050405020304" pitchFamily="18" charset="0"/>
              </a:rPr>
              <a:t>, the Administration presented to the Governing Body a </a:t>
            </a:r>
            <a:r>
              <a:rPr lang="en-US" sz="2000" b="1" u="sng" kern="100" dirty="0">
                <a:effectLst/>
                <a:ea typeface="Calibri" panose="020F0502020204030204" pitchFamily="34" charset="0"/>
                <a:cs typeface="Times New Roman" panose="02020603050405020304" pitchFamily="18" charset="0"/>
              </a:rPr>
              <a:t>first look </a:t>
            </a:r>
            <a:r>
              <a:rPr lang="en-US" sz="2000" b="1" kern="100" dirty="0">
                <a:effectLst/>
                <a:ea typeface="Calibri" panose="020F0502020204030204" pitchFamily="34" charset="0"/>
                <a:cs typeface="Times New Roman" panose="02020603050405020304" pitchFamily="18" charset="0"/>
              </a:rPr>
              <a:t>at the budget </a:t>
            </a:r>
            <a:r>
              <a:rPr lang="en-US" sz="2000" b="1" u="sng" kern="100" dirty="0">
                <a:effectLst/>
                <a:ea typeface="Calibri" panose="020F0502020204030204" pitchFamily="34" charset="0"/>
                <a:cs typeface="Times New Roman" panose="02020603050405020304" pitchFamily="18" charset="0"/>
              </a:rPr>
              <a:t>under development</a:t>
            </a:r>
            <a:r>
              <a:rPr lang="en-US" sz="2000" b="1" kern="100" dirty="0">
                <a:effectLst/>
                <a:ea typeface="Calibri" panose="020F0502020204030204" pitchFamily="34" charset="0"/>
                <a:cs typeface="Times New Roman" panose="02020603050405020304" pitchFamily="18" charset="0"/>
              </a:rPr>
              <a:t>.  This budget, with some adjustments to satisfy Appropriation and Tax Levy CAP requirements, was basically </a:t>
            </a:r>
            <a:r>
              <a:rPr lang="en-US" sz="2000" b="1" u="sng" kern="100" dirty="0">
                <a:effectLst/>
                <a:ea typeface="Calibri" panose="020F0502020204030204" pitchFamily="34" charset="0"/>
                <a:cs typeface="Times New Roman" panose="02020603050405020304" pitchFamily="18" charset="0"/>
              </a:rPr>
              <a:t>an assemblage of departmental requests</a:t>
            </a:r>
            <a:r>
              <a:rPr lang="en-US" sz="2000" b="1" kern="100" dirty="0">
                <a:effectLst/>
                <a:ea typeface="Calibri" panose="020F0502020204030204" pitchFamily="34" charset="0"/>
                <a:cs typeface="Times New Roman" panose="02020603050405020304" pitchFamily="18" charset="0"/>
              </a:rPr>
              <a:t>.  A FIRST PASS…..  </a:t>
            </a:r>
            <a:endParaRPr lang="en-US" sz="1700" dirty="0">
              <a:solidFill>
                <a:srgbClr val="FFFFFF"/>
              </a:solidFill>
            </a:endParaRPr>
          </a:p>
        </p:txBody>
      </p:sp>
    </p:spTree>
    <p:extLst>
      <p:ext uri="{BB962C8B-B14F-4D97-AF65-F5344CB8AC3E}">
        <p14:creationId xmlns:p14="http://schemas.microsoft.com/office/powerpoint/2010/main" val="3134754591"/>
      </p:ext>
    </p:extLst>
  </p:cSld>
  <p:clrMapOvr>
    <a:overrideClrMapping bg1="dk1" tx1="lt1" bg2="dk2" tx2="lt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A65AC7D1-EAA9-48F5-B509-60A7F50BF7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1" name="Rectangle 10">
            <a:extLst>
              <a:ext uri="{FF2B5EF4-FFF2-40B4-BE49-F238E27FC236}">
                <a16:creationId xmlns:a16="http://schemas.microsoft.com/office/drawing/2014/main" id="{D6320AF9-619A-4175-865B-5663E1AEF4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 name="Straight Connector 12">
            <a:extLst>
              <a:ext uri="{FF2B5EF4-FFF2-40B4-BE49-F238E27FC236}">
                <a16:creationId xmlns:a16="http://schemas.microsoft.com/office/drawing/2014/main" id="{063B6EC6-D752-4EE7-908B-F8F19E8C7FE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953376" y="0"/>
            <a:ext cx="1219200" cy="685800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5" name="Straight Connector 14">
            <a:extLst>
              <a:ext uri="{FF2B5EF4-FFF2-40B4-BE49-F238E27FC236}">
                <a16:creationId xmlns:a16="http://schemas.microsoft.com/office/drawing/2014/main" id="{EFECD4E8-AD3E-4228-82A2-9461958EA94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2133042" y="3681413"/>
            <a:ext cx="4763558" cy="3176587"/>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17" name="Rectangle 23">
            <a:extLst>
              <a:ext uri="{FF2B5EF4-FFF2-40B4-BE49-F238E27FC236}">
                <a16:creationId xmlns:a16="http://schemas.microsoft.com/office/drawing/2014/main" id="{7E018740-5C2B-4A41-AC1A-7E68D1EC1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24631"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Rectangle 25">
            <a:extLst>
              <a:ext uri="{FF2B5EF4-FFF2-40B4-BE49-F238E27FC236}">
                <a16:creationId xmlns:a16="http://schemas.microsoft.com/office/drawing/2014/main" id="{166F75A4-C475-4941-8EE2-B80A06A2C1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46597"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Isosceles Triangle 20">
            <a:extLst>
              <a:ext uri="{FF2B5EF4-FFF2-40B4-BE49-F238E27FC236}">
                <a16:creationId xmlns:a16="http://schemas.microsoft.com/office/drawing/2014/main" id="{A032553A-72E8-4B0D-8405-FF9771C9AF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5488"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7">
            <a:extLst>
              <a:ext uri="{FF2B5EF4-FFF2-40B4-BE49-F238E27FC236}">
                <a16:creationId xmlns:a16="http://schemas.microsoft.com/office/drawing/2014/main" id="{765800AC-C3B9-498E-87BC-29FAE4C76B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77655"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Isosceles Triangle 24">
            <a:extLst>
              <a:ext uri="{FF2B5EF4-FFF2-40B4-BE49-F238E27FC236}">
                <a16:creationId xmlns:a16="http://schemas.microsoft.com/office/drawing/2014/main" id="{1F9D6ACB-2FF4-49F9-978A-E0D5327FC6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14821"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Freeform: Shape 26">
            <a:extLst>
              <a:ext uri="{FF2B5EF4-FFF2-40B4-BE49-F238E27FC236}">
                <a16:creationId xmlns:a16="http://schemas.microsoft.com/office/drawing/2014/main" id="{142BFA2A-77A0-4F60-A32A-685681C848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82154" y="-8467"/>
            <a:ext cx="7109846" cy="6866467"/>
          </a:xfrm>
          <a:custGeom>
            <a:avLst/>
            <a:gdLst>
              <a:gd name="connsiteX0" fmla="*/ 0 w 7109846"/>
              <a:gd name="connsiteY0" fmla="*/ 0 h 6866467"/>
              <a:gd name="connsiteX1" fmla="*/ 1249825 w 7109846"/>
              <a:gd name="connsiteY1" fmla="*/ 0 h 6866467"/>
              <a:gd name="connsiteX2" fmla="*/ 1249825 w 7109846"/>
              <a:gd name="connsiteY2" fmla="*/ 8467 h 6866467"/>
              <a:gd name="connsiteX3" fmla="*/ 7109846 w 7109846"/>
              <a:gd name="connsiteY3" fmla="*/ 8467 h 6866467"/>
              <a:gd name="connsiteX4" fmla="*/ 7109846 w 7109846"/>
              <a:gd name="connsiteY4" fmla="*/ 6866467 h 6866467"/>
              <a:gd name="connsiteX5" fmla="*/ 1249825 w 7109846"/>
              <a:gd name="connsiteY5" fmla="*/ 6866467 h 6866467"/>
              <a:gd name="connsiteX6" fmla="*/ 1109382 w 7109846"/>
              <a:gd name="connsiteY6" fmla="*/ 6866467 h 6866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09846" h="6866467">
                <a:moveTo>
                  <a:pt x="0" y="0"/>
                </a:moveTo>
                <a:lnTo>
                  <a:pt x="1249825" y="0"/>
                </a:lnTo>
                <a:lnTo>
                  <a:pt x="1249825" y="8467"/>
                </a:lnTo>
                <a:lnTo>
                  <a:pt x="7109846" y="8467"/>
                </a:lnTo>
                <a:lnTo>
                  <a:pt x="7109846" y="6866467"/>
                </a:lnTo>
                <a:lnTo>
                  <a:pt x="1249825" y="6866467"/>
                </a:lnTo>
                <a:lnTo>
                  <a:pt x="1109382" y="6866467"/>
                </a:lnTo>
                <a:close/>
              </a:path>
            </a:pathLst>
          </a:cu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B6781439-CFC8-47EB-89B5-D0264455F56D}"/>
              </a:ext>
            </a:extLst>
          </p:cNvPr>
          <p:cNvSpPr>
            <a:spLocks noGrp="1"/>
          </p:cNvSpPr>
          <p:nvPr>
            <p:ph type="title"/>
          </p:nvPr>
        </p:nvSpPr>
        <p:spPr>
          <a:xfrm>
            <a:off x="536975" y="199238"/>
            <a:ext cx="3843375" cy="5545667"/>
          </a:xfrm>
        </p:spPr>
        <p:txBody>
          <a:bodyPr anchor="ctr">
            <a:normAutofit/>
          </a:bodyPr>
          <a:lstStyle/>
          <a:p>
            <a:r>
              <a:rPr lang="en-US" dirty="0">
                <a:solidFill>
                  <a:schemeClr val="tx1">
                    <a:lumMod val="85000"/>
                    <a:lumOff val="15000"/>
                  </a:schemeClr>
                </a:solidFill>
              </a:rPr>
              <a:t>Budget</a:t>
            </a:r>
            <a:br>
              <a:rPr lang="en-US" dirty="0">
                <a:solidFill>
                  <a:schemeClr val="tx1">
                    <a:lumMod val="85000"/>
                    <a:lumOff val="15000"/>
                  </a:schemeClr>
                </a:solidFill>
              </a:rPr>
            </a:br>
            <a:r>
              <a:rPr lang="en-US" dirty="0">
                <a:solidFill>
                  <a:schemeClr val="tx1">
                    <a:lumMod val="85000"/>
                    <a:lumOff val="15000"/>
                  </a:schemeClr>
                </a:solidFill>
              </a:rPr>
              <a:t>Actions taken:</a:t>
            </a:r>
          </a:p>
        </p:txBody>
      </p:sp>
      <p:sp>
        <p:nvSpPr>
          <p:cNvPr id="4" name="Slide Number Placeholder 3">
            <a:extLst>
              <a:ext uri="{FF2B5EF4-FFF2-40B4-BE49-F238E27FC236}">
                <a16:creationId xmlns:a16="http://schemas.microsoft.com/office/drawing/2014/main" id="{E9A6DECF-6586-4D84-9558-CCF473F95706}"/>
              </a:ext>
            </a:extLst>
          </p:cNvPr>
          <p:cNvSpPr>
            <a:spLocks noGrp="1"/>
          </p:cNvSpPr>
          <p:nvPr>
            <p:ph type="sldNum" sz="quarter" idx="12"/>
          </p:nvPr>
        </p:nvSpPr>
        <p:spPr>
          <a:xfrm>
            <a:off x="8590663" y="6041362"/>
            <a:ext cx="683339" cy="365125"/>
          </a:xfrm>
        </p:spPr>
        <p:txBody>
          <a:bodyPr>
            <a:normAutofit/>
          </a:bodyPr>
          <a:lstStyle/>
          <a:p>
            <a:pPr>
              <a:spcAft>
                <a:spcPts val="600"/>
              </a:spcAft>
            </a:pPr>
            <a:fld id="{519954A3-9DFD-4C44-94BA-B95130A3BA1C}" type="slidenum">
              <a:rPr lang="en-US">
                <a:solidFill>
                  <a:srgbClr val="FFFFFF"/>
                </a:solidFill>
              </a:rPr>
              <a:pPr>
                <a:spcAft>
                  <a:spcPts val="600"/>
                </a:spcAft>
              </a:pPr>
              <a:t>6</a:t>
            </a:fld>
            <a:endParaRPr lang="en-US">
              <a:solidFill>
                <a:srgbClr val="FFFFFF"/>
              </a:solidFill>
            </a:endParaRPr>
          </a:p>
        </p:txBody>
      </p:sp>
      <p:sp>
        <p:nvSpPr>
          <p:cNvPr id="3" name="Content Placeholder 2">
            <a:extLst>
              <a:ext uri="{FF2B5EF4-FFF2-40B4-BE49-F238E27FC236}">
                <a16:creationId xmlns:a16="http://schemas.microsoft.com/office/drawing/2014/main" id="{6999D339-A74D-4DB4-89B8-88263290776B}"/>
              </a:ext>
            </a:extLst>
          </p:cNvPr>
          <p:cNvSpPr>
            <a:spLocks noGrp="1"/>
          </p:cNvSpPr>
          <p:nvPr>
            <p:ph idx="1"/>
          </p:nvPr>
        </p:nvSpPr>
        <p:spPr>
          <a:xfrm>
            <a:off x="6116084" y="451513"/>
            <a:ext cx="5511296" cy="5761999"/>
          </a:xfrm>
        </p:spPr>
        <p:txBody>
          <a:bodyPr anchor="ctr">
            <a:normAutofit/>
          </a:bodyPr>
          <a:lstStyle/>
          <a:p>
            <a:pPr marL="0" lvl="0" indent="0">
              <a:buClr>
                <a:srgbClr val="5FCBEF"/>
              </a:buClr>
              <a:buNone/>
            </a:pPr>
            <a:endParaRPr lang="en-US" sz="1700" b="1" dirty="0">
              <a:solidFill>
                <a:srgbClr val="FFFFFF"/>
              </a:solidFill>
            </a:endParaRPr>
          </a:p>
          <a:p>
            <a:pPr marL="0" marR="0" indent="0">
              <a:lnSpc>
                <a:spcPct val="107000"/>
              </a:lnSpc>
              <a:spcBef>
                <a:spcPts val="0"/>
              </a:spcBef>
              <a:spcAft>
                <a:spcPts val="800"/>
              </a:spcAft>
              <a:buNone/>
            </a:pPr>
            <a:endParaRPr lang="en-US" b="1" kern="100" dirty="0">
              <a:ea typeface="Calibri" panose="020F0502020204030204" pitchFamily="34" charset="0"/>
              <a:cs typeface="Times New Roman" panose="02020603050405020304" pitchFamily="18" charset="0"/>
            </a:endParaRPr>
          </a:p>
          <a:p>
            <a:pPr marL="0">
              <a:lnSpc>
                <a:spcPct val="107000"/>
              </a:lnSpc>
              <a:spcBef>
                <a:spcPts val="0"/>
              </a:spcBef>
              <a:spcAft>
                <a:spcPts val="800"/>
              </a:spcAft>
            </a:pPr>
            <a:r>
              <a:rPr lang="en-US" sz="2000" b="1" kern="100" dirty="0">
                <a:effectLst/>
                <a:ea typeface="Calibri" panose="020F0502020204030204" pitchFamily="34" charset="0"/>
                <a:cs typeface="Times New Roman" panose="02020603050405020304" pitchFamily="18" charset="0"/>
              </a:rPr>
              <a:t>Immediately, following the presentation, the administrative staff began examining the draft budget to identify budget accounts for adjustment, recalculation, reduction, and correction.  These budget accounts included </a:t>
            </a:r>
          </a:p>
          <a:p>
            <a:pPr marL="400050" lvl="1">
              <a:lnSpc>
                <a:spcPct val="107000"/>
              </a:lnSpc>
              <a:spcBef>
                <a:spcPts val="0"/>
              </a:spcBef>
              <a:spcAft>
                <a:spcPts val="800"/>
              </a:spcAft>
            </a:pPr>
            <a:r>
              <a:rPr lang="en-US" b="1" kern="100" dirty="0">
                <a:effectLst/>
                <a:ea typeface="Calibri" panose="020F0502020204030204" pitchFamily="34" charset="0"/>
                <a:cs typeface="Times New Roman" panose="02020603050405020304" pitchFamily="18" charset="0"/>
              </a:rPr>
              <a:t>All Salary and Wage accounts</a:t>
            </a:r>
          </a:p>
          <a:p>
            <a:pPr marL="400050" lvl="1">
              <a:lnSpc>
                <a:spcPct val="107000"/>
              </a:lnSpc>
              <a:spcBef>
                <a:spcPts val="0"/>
              </a:spcBef>
              <a:spcAft>
                <a:spcPts val="800"/>
              </a:spcAft>
            </a:pPr>
            <a:r>
              <a:rPr lang="en-US" b="1" kern="100" dirty="0">
                <a:ea typeface="Calibri" panose="020F0502020204030204" pitchFamily="34" charset="0"/>
                <a:cs typeface="Times New Roman" panose="02020603050405020304" pitchFamily="18" charset="0"/>
              </a:rPr>
              <a:t>A</a:t>
            </a:r>
            <a:r>
              <a:rPr lang="en-US" b="1" kern="100" dirty="0">
                <a:effectLst/>
                <a:ea typeface="Calibri" panose="020F0502020204030204" pitchFamily="34" charset="0"/>
                <a:cs typeface="Times New Roman" panose="02020603050405020304" pitchFamily="18" charset="0"/>
              </a:rPr>
              <a:t>ll Other Expense accounts</a:t>
            </a:r>
          </a:p>
          <a:p>
            <a:pPr marL="400050" lvl="1">
              <a:lnSpc>
                <a:spcPct val="107000"/>
              </a:lnSpc>
              <a:spcBef>
                <a:spcPts val="0"/>
              </a:spcBef>
              <a:spcAft>
                <a:spcPts val="800"/>
              </a:spcAft>
            </a:pPr>
            <a:r>
              <a:rPr lang="en-US" b="1" kern="100" dirty="0">
                <a:effectLst/>
                <a:ea typeface="Calibri" panose="020F0502020204030204" pitchFamily="34" charset="0"/>
                <a:cs typeface="Times New Roman" panose="02020603050405020304" pitchFamily="18" charset="0"/>
              </a:rPr>
              <a:t>Capital Improvements </a:t>
            </a:r>
          </a:p>
          <a:p>
            <a:pPr marL="400050" lvl="1">
              <a:lnSpc>
                <a:spcPct val="107000"/>
              </a:lnSpc>
              <a:spcBef>
                <a:spcPts val="0"/>
              </a:spcBef>
              <a:spcAft>
                <a:spcPts val="800"/>
              </a:spcAft>
            </a:pPr>
            <a:r>
              <a:rPr lang="en-US" b="1" kern="100" dirty="0">
                <a:effectLst/>
                <a:ea typeface="Calibri" panose="020F0502020204030204" pitchFamily="34" charset="0"/>
                <a:cs typeface="Times New Roman" panose="02020603050405020304" pitchFamily="18" charset="0"/>
              </a:rPr>
              <a:t>Reserve for Uncollected Taxes.  </a:t>
            </a:r>
            <a:endParaRPr lang="en-US" sz="1800" b="1" kern="100" dirty="0">
              <a:effectLst/>
              <a:ea typeface="Calibri" panose="020F0502020204030204" pitchFamily="34" charset="0"/>
              <a:cs typeface="Times New Roman" panose="02020603050405020304" pitchFamily="18" charset="0"/>
            </a:endParaRPr>
          </a:p>
          <a:p>
            <a:pPr marL="0" lvl="0" indent="0">
              <a:buClr>
                <a:srgbClr val="5FCBEF"/>
              </a:buClr>
              <a:buNone/>
            </a:pPr>
            <a:endParaRPr lang="en-US" sz="1700" dirty="0">
              <a:solidFill>
                <a:srgbClr val="FFFFFF"/>
              </a:solidFill>
            </a:endParaRPr>
          </a:p>
        </p:txBody>
      </p:sp>
    </p:spTree>
    <p:extLst>
      <p:ext uri="{BB962C8B-B14F-4D97-AF65-F5344CB8AC3E}">
        <p14:creationId xmlns:p14="http://schemas.microsoft.com/office/powerpoint/2010/main" val="819318671"/>
      </p:ext>
    </p:extLst>
  </p:cSld>
  <p:clrMapOvr>
    <a:overrideClrMapping bg1="dk1" tx1="lt1" bg2="dk2" tx2="lt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A65AC7D1-EAA9-48F5-B509-60A7F50BF7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1" name="Rectangle 10">
            <a:extLst>
              <a:ext uri="{FF2B5EF4-FFF2-40B4-BE49-F238E27FC236}">
                <a16:creationId xmlns:a16="http://schemas.microsoft.com/office/drawing/2014/main" id="{D6320AF9-619A-4175-865B-5663E1AEF4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 name="Straight Connector 12">
            <a:extLst>
              <a:ext uri="{FF2B5EF4-FFF2-40B4-BE49-F238E27FC236}">
                <a16:creationId xmlns:a16="http://schemas.microsoft.com/office/drawing/2014/main" id="{063B6EC6-D752-4EE7-908B-F8F19E8C7FE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953376" y="0"/>
            <a:ext cx="1219200" cy="685800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5" name="Straight Connector 14">
            <a:extLst>
              <a:ext uri="{FF2B5EF4-FFF2-40B4-BE49-F238E27FC236}">
                <a16:creationId xmlns:a16="http://schemas.microsoft.com/office/drawing/2014/main" id="{EFECD4E8-AD3E-4228-82A2-9461958EA94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2133042" y="3681413"/>
            <a:ext cx="4763558" cy="3176587"/>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17" name="Rectangle 23">
            <a:extLst>
              <a:ext uri="{FF2B5EF4-FFF2-40B4-BE49-F238E27FC236}">
                <a16:creationId xmlns:a16="http://schemas.microsoft.com/office/drawing/2014/main" id="{7E018740-5C2B-4A41-AC1A-7E68D1EC1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24631"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Rectangle 25">
            <a:extLst>
              <a:ext uri="{FF2B5EF4-FFF2-40B4-BE49-F238E27FC236}">
                <a16:creationId xmlns:a16="http://schemas.microsoft.com/office/drawing/2014/main" id="{166F75A4-C475-4941-8EE2-B80A06A2C1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46597"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Isosceles Triangle 20">
            <a:extLst>
              <a:ext uri="{FF2B5EF4-FFF2-40B4-BE49-F238E27FC236}">
                <a16:creationId xmlns:a16="http://schemas.microsoft.com/office/drawing/2014/main" id="{A032553A-72E8-4B0D-8405-FF9771C9AF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5488"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7">
            <a:extLst>
              <a:ext uri="{FF2B5EF4-FFF2-40B4-BE49-F238E27FC236}">
                <a16:creationId xmlns:a16="http://schemas.microsoft.com/office/drawing/2014/main" id="{765800AC-C3B9-498E-87BC-29FAE4C76B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77655"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Isosceles Triangle 24">
            <a:extLst>
              <a:ext uri="{FF2B5EF4-FFF2-40B4-BE49-F238E27FC236}">
                <a16:creationId xmlns:a16="http://schemas.microsoft.com/office/drawing/2014/main" id="{1F9D6ACB-2FF4-49F9-978A-E0D5327FC6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14821"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Freeform: Shape 26">
            <a:extLst>
              <a:ext uri="{FF2B5EF4-FFF2-40B4-BE49-F238E27FC236}">
                <a16:creationId xmlns:a16="http://schemas.microsoft.com/office/drawing/2014/main" id="{142BFA2A-77A0-4F60-A32A-685681C848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82154" y="-8467"/>
            <a:ext cx="7109846" cy="6866467"/>
          </a:xfrm>
          <a:custGeom>
            <a:avLst/>
            <a:gdLst>
              <a:gd name="connsiteX0" fmla="*/ 0 w 7109846"/>
              <a:gd name="connsiteY0" fmla="*/ 0 h 6866467"/>
              <a:gd name="connsiteX1" fmla="*/ 1249825 w 7109846"/>
              <a:gd name="connsiteY1" fmla="*/ 0 h 6866467"/>
              <a:gd name="connsiteX2" fmla="*/ 1249825 w 7109846"/>
              <a:gd name="connsiteY2" fmla="*/ 8467 h 6866467"/>
              <a:gd name="connsiteX3" fmla="*/ 7109846 w 7109846"/>
              <a:gd name="connsiteY3" fmla="*/ 8467 h 6866467"/>
              <a:gd name="connsiteX4" fmla="*/ 7109846 w 7109846"/>
              <a:gd name="connsiteY4" fmla="*/ 6866467 h 6866467"/>
              <a:gd name="connsiteX5" fmla="*/ 1249825 w 7109846"/>
              <a:gd name="connsiteY5" fmla="*/ 6866467 h 6866467"/>
              <a:gd name="connsiteX6" fmla="*/ 1109382 w 7109846"/>
              <a:gd name="connsiteY6" fmla="*/ 6866467 h 6866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09846" h="6866467">
                <a:moveTo>
                  <a:pt x="0" y="0"/>
                </a:moveTo>
                <a:lnTo>
                  <a:pt x="1249825" y="0"/>
                </a:lnTo>
                <a:lnTo>
                  <a:pt x="1249825" y="8467"/>
                </a:lnTo>
                <a:lnTo>
                  <a:pt x="7109846" y="8467"/>
                </a:lnTo>
                <a:lnTo>
                  <a:pt x="7109846" y="6866467"/>
                </a:lnTo>
                <a:lnTo>
                  <a:pt x="1249825" y="6866467"/>
                </a:lnTo>
                <a:lnTo>
                  <a:pt x="1109382" y="6866467"/>
                </a:lnTo>
                <a:close/>
              </a:path>
            </a:pathLst>
          </a:cu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B6781439-CFC8-47EB-89B5-D0264455F56D}"/>
              </a:ext>
            </a:extLst>
          </p:cNvPr>
          <p:cNvSpPr>
            <a:spLocks noGrp="1"/>
          </p:cNvSpPr>
          <p:nvPr>
            <p:ph type="title"/>
          </p:nvPr>
        </p:nvSpPr>
        <p:spPr>
          <a:xfrm>
            <a:off x="536975" y="199238"/>
            <a:ext cx="3843375" cy="5545667"/>
          </a:xfrm>
        </p:spPr>
        <p:txBody>
          <a:bodyPr anchor="ctr">
            <a:normAutofit/>
          </a:bodyPr>
          <a:lstStyle/>
          <a:p>
            <a:r>
              <a:rPr lang="en-US" dirty="0">
                <a:solidFill>
                  <a:schemeClr val="tx1">
                    <a:lumMod val="85000"/>
                    <a:lumOff val="15000"/>
                  </a:schemeClr>
                </a:solidFill>
              </a:rPr>
              <a:t>Meeting the Budget Challenge</a:t>
            </a:r>
          </a:p>
        </p:txBody>
      </p:sp>
      <p:sp>
        <p:nvSpPr>
          <p:cNvPr id="4" name="Slide Number Placeholder 3">
            <a:extLst>
              <a:ext uri="{FF2B5EF4-FFF2-40B4-BE49-F238E27FC236}">
                <a16:creationId xmlns:a16="http://schemas.microsoft.com/office/drawing/2014/main" id="{E9A6DECF-6586-4D84-9558-CCF473F95706}"/>
              </a:ext>
            </a:extLst>
          </p:cNvPr>
          <p:cNvSpPr>
            <a:spLocks noGrp="1"/>
          </p:cNvSpPr>
          <p:nvPr>
            <p:ph type="sldNum" sz="quarter" idx="12"/>
          </p:nvPr>
        </p:nvSpPr>
        <p:spPr>
          <a:xfrm>
            <a:off x="8590663" y="6041362"/>
            <a:ext cx="683339" cy="365125"/>
          </a:xfrm>
        </p:spPr>
        <p:txBody>
          <a:bodyPr>
            <a:normAutofit/>
          </a:bodyPr>
          <a:lstStyle/>
          <a:p>
            <a:pPr>
              <a:spcAft>
                <a:spcPts val="600"/>
              </a:spcAft>
            </a:pPr>
            <a:fld id="{519954A3-9DFD-4C44-94BA-B95130A3BA1C}" type="slidenum">
              <a:rPr lang="en-US">
                <a:solidFill>
                  <a:srgbClr val="FFFFFF"/>
                </a:solidFill>
              </a:rPr>
              <a:pPr>
                <a:spcAft>
                  <a:spcPts val="600"/>
                </a:spcAft>
              </a:pPr>
              <a:t>7</a:t>
            </a:fld>
            <a:endParaRPr lang="en-US">
              <a:solidFill>
                <a:srgbClr val="FFFFFF"/>
              </a:solidFill>
            </a:endParaRPr>
          </a:p>
        </p:txBody>
      </p:sp>
      <p:sp>
        <p:nvSpPr>
          <p:cNvPr id="3" name="Content Placeholder 2">
            <a:extLst>
              <a:ext uri="{FF2B5EF4-FFF2-40B4-BE49-F238E27FC236}">
                <a16:creationId xmlns:a16="http://schemas.microsoft.com/office/drawing/2014/main" id="{6999D339-A74D-4DB4-89B8-88263290776B}"/>
              </a:ext>
            </a:extLst>
          </p:cNvPr>
          <p:cNvSpPr>
            <a:spLocks noGrp="1"/>
          </p:cNvSpPr>
          <p:nvPr>
            <p:ph idx="1"/>
          </p:nvPr>
        </p:nvSpPr>
        <p:spPr>
          <a:xfrm>
            <a:off x="6116084" y="451513"/>
            <a:ext cx="5511296" cy="5761999"/>
          </a:xfrm>
        </p:spPr>
        <p:txBody>
          <a:bodyPr anchor="ctr">
            <a:normAutofit/>
          </a:bodyPr>
          <a:lstStyle/>
          <a:p>
            <a:pPr marL="0" lvl="0" indent="0">
              <a:buClr>
                <a:srgbClr val="5FCBEF"/>
              </a:buClr>
              <a:buNone/>
            </a:pPr>
            <a:endParaRPr lang="en-US" sz="1700" b="1" dirty="0">
              <a:solidFill>
                <a:srgbClr val="FFFFFF"/>
              </a:solidFill>
            </a:endParaRPr>
          </a:p>
          <a:p>
            <a:pPr marL="0" marR="0">
              <a:lnSpc>
                <a:spcPct val="107000"/>
              </a:lnSpc>
              <a:spcBef>
                <a:spcPts val="0"/>
              </a:spcBef>
              <a:spcAft>
                <a:spcPts val="800"/>
              </a:spcAft>
            </a:pPr>
            <a:endParaRPr lang="en-US" sz="1800" b="1" kern="100" dirty="0">
              <a:effectLst/>
              <a:ea typeface="Calibri" panose="020F0502020204030204" pitchFamily="34" charset="0"/>
              <a:cs typeface="Times New Roman" panose="02020603050405020304" pitchFamily="18" charset="0"/>
            </a:endParaRPr>
          </a:p>
          <a:p>
            <a:pPr marL="0">
              <a:lnSpc>
                <a:spcPct val="107000"/>
              </a:lnSpc>
              <a:spcBef>
                <a:spcPts val="0"/>
              </a:spcBef>
              <a:spcAft>
                <a:spcPts val="800"/>
              </a:spcAft>
            </a:pPr>
            <a:r>
              <a:rPr lang="en-US" sz="2000" b="1" kern="100" dirty="0">
                <a:effectLst/>
                <a:ea typeface="Calibri" panose="020F0502020204030204" pitchFamily="34" charset="0"/>
                <a:cs typeface="Times New Roman" panose="02020603050405020304" pitchFamily="18" charset="0"/>
              </a:rPr>
              <a:t>This intensive examination resulted in significant reductions and/or corrections to many of the accounts. Thanks to the diligence of administrative staff in all departments, a number of reductions were able to be </a:t>
            </a:r>
            <a:r>
              <a:rPr lang="en-US" sz="2000" b="1" kern="100" dirty="0">
                <a:ea typeface="Calibri" panose="020F0502020204030204" pitchFamily="34" charset="0"/>
                <a:cs typeface="Times New Roman" panose="02020603050405020304" pitchFamily="18" charset="0"/>
              </a:rPr>
              <a:t>a</a:t>
            </a:r>
            <a:r>
              <a:rPr lang="en-US" sz="2000" b="1" kern="100" dirty="0">
                <a:effectLst/>
                <a:ea typeface="Calibri" panose="020F0502020204030204" pitchFamily="34" charset="0"/>
                <a:cs typeface="Times New Roman" panose="02020603050405020304" pitchFamily="18" charset="0"/>
              </a:rPr>
              <a:t>ffected.</a:t>
            </a:r>
            <a:endParaRPr lang="en-US" sz="2000" b="1" kern="100" dirty="0">
              <a:ea typeface="Calibri" panose="020F0502020204030204" pitchFamily="34" charset="0"/>
              <a:cs typeface="Times New Roman" panose="02020603050405020304" pitchFamily="18" charset="0"/>
            </a:endParaRPr>
          </a:p>
          <a:p>
            <a:pPr marL="0" indent="0">
              <a:lnSpc>
                <a:spcPct val="107000"/>
              </a:lnSpc>
              <a:spcBef>
                <a:spcPts val="0"/>
              </a:spcBef>
              <a:spcAft>
                <a:spcPts val="800"/>
              </a:spcAft>
              <a:buNone/>
            </a:pPr>
            <a:endParaRPr lang="en-US" b="1" kern="100" dirty="0">
              <a:ea typeface="Calibri" panose="020F0502020204030204" pitchFamily="34" charset="0"/>
              <a:cs typeface="Times New Roman" panose="02020603050405020304" pitchFamily="18" charset="0"/>
            </a:endParaRPr>
          </a:p>
          <a:p>
            <a:pPr marL="0" indent="0">
              <a:lnSpc>
                <a:spcPct val="107000"/>
              </a:lnSpc>
              <a:spcBef>
                <a:spcPts val="0"/>
              </a:spcBef>
              <a:spcAft>
                <a:spcPts val="800"/>
              </a:spcAft>
              <a:buNone/>
            </a:pPr>
            <a:endParaRPr lang="en-US" b="1" kern="100" dirty="0">
              <a:ea typeface="Calibri" panose="020F0502020204030204" pitchFamily="34" charset="0"/>
              <a:cs typeface="Times New Roman" panose="02020603050405020304" pitchFamily="18" charset="0"/>
            </a:endParaRPr>
          </a:p>
          <a:p>
            <a:pPr marL="0" indent="0">
              <a:lnSpc>
                <a:spcPct val="107000"/>
              </a:lnSpc>
              <a:spcBef>
                <a:spcPts val="0"/>
              </a:spcBef>
              <a:spcAft>
                <a:spcPts val="800"/>
              </a:spcAft>
              <a:buNone/>
            </a:pPr>
            <a:endParaRPr lang="en-US" b="1" kern="100" dirty="0">
              <a:ea typeface="Calibri" panose="020F0502020204030204" pitchFamily="34" charset="0"/>
              <a:cs typeface="Times New Roman" panose="02020603050405020304" pitchFamily="18" charset="0"/>
            </a:endParaRPr>
          </a:p>
          <a:p>
            <a:pPr marL="0" indent="0">
              <a:lnSpc>
                <a:spcPct val="107000"/>
              </a:lnSpc>
              <a:spcBef>
                <a:spcPts val="0"/>
              </a:spcBef>
              <a:spcAft>
                <a:spcPts val="800"/>
              </a:spcAft>
              <a:buNone/>
            </a:pPr>
            <a:endParaRPr lang="en-US" b="1" kern="100" dirty="0">
              <a:ea typeface="Calibri" panose="020F0502020204030204" pitchFamily="34" charset="0"/>
              <a:cs typeface="Times New Roman" panose="02020603050405020304" pitchFamily="18" charset="0"/>
            </a:endParaRPr>
          </a:p>
          <a:p>
            <a:pPr marL="0" indent="0">
              <a:lnSpc>
                <a:spcPct val="107000"/>
              </a:lnSpc>
              <a:spcBef>
                <a:spcPts val="0"/>
              </a:spcBef>
              <a:spcAft>
                <a:spcPts val="800"/>
              </a:spcAft>
              <a:buNone/>
            </a:pPr>
            <a:r>
              <a:rPr lang="en-US" b="1" kern="100" dirty="0">
                <a:effectLst/>
                <a:ea typeface="Calibri" panose="020F0502020204030204" pitchFamily="34" charset="0"/>
                <a:cs typeface="Times New Roman" panose="02020603050405020304" pitchFamily="18" charset="0"/>
              </a:rPr>
              <a:t>  </a:t>
            </a:r>
            <a:endParaRPr lang="en-US" sz="1700" dirty="0">
              <a:solidFill>
                <a:srgbClr val="FFFFFF"/>
              </a:solidFill>
            </a:endParaRPr>
          </a:p>
        </p:txBody>
      </p:sp>
      <p:graphicFrame>
        <p:nvGraphicFramePr>
          <p:cNvPr id="7" name="Object 6">
            <a:extLst>
              <a:ext uri="{FF2B5EF4-FFF2-40B4-BE49-F238E27FC236}">
                <a16:creationId xmlns:a16="http://schemas.microsoft.com/office/drawing/2014/main" id="{C98A492F-FBDB-E9E4-0892-3EA2A27D8AD2}"/>
              </a:ext>
            </a:extLst>
          </p:cNvPr>
          <p:cNvGraphicFramePr>
            <a:graphicFrameLocks noChangeAspect="1"/>
          </p:cNvGraphicFramePr>
          <p:nvPr>
            <p:extLst>
              <p:ext uri="{D42A27DB-BD31-4B8C-83A1-F6EECF244321}">
                <p14:modId xmlns:p14="http://schemas.microsoft.com/office/powerpoint/2010/main" val="3760783707"/>
              </p:ext>
            </p:extLst>
          </p:nvPr>
        </p:nvGraphicFramePr>
        <p:xfrm>
          <a:off x="6525428" y="3804248"/>
          <a:ext cx="4311251" cy="1333141"/>
        </p:xfrm>
        <a:graphic>
          <a:graphicData uri="http://schemas.openxmlformats.org/presentationml/2006/ole">
            <mc:AlternateContent xmlns:mc="http://schemas.openxmlformats.org/markup-compatibility/2006">
              <mc:Choice xmlns:v="urn:schemas-microsoft-com:vml" Requires="v">
                <p:oleObj name="Worksheet" r:id="rId2" imgW="2392473" imgH="739245" progId="Excel.Sheet.12">
                  <p:embed/>
                </p:oleObj>
              </mc:Choice>
              <mc:Fallback>
                <p:oleObj name="Worksheet" r:id="rId2" imgW="2392473" imgH="739245" progId="Excel.Sheet.12">
                  <p:embed/>
                  <p:pic>
                    <p:nvPicPr>
                      <p:cNvPr id="7" name="Object 6">
                        <a:extLst>
                          <a:ext uri="{FF2B5EF4-FFF2-40B4-BE49-F238E27FC236}">
                            <a16:creationId xmlns:a16="http://schemas.microsoft.com/office/drawing/2014/main" id="{C98A492F-FBDB-E9E4-0892-3EA2A27D8AD2}"/>
                          </a:ext>
                        </a:extLst>
                      </p:cNvPr>
                      <p:cNvPicPr/>
                      <p:nvPr/>
                    </p:nvPicPr>
                    <p:blipFill>
                      <a:blip r:embed="rId3"/>
                      <a:stretch>
                        <a:fillRect/>
                      </a:stretch>
                    </p:blipFill>
                    <p:spPr>
                      <a:xfrm>
                        <a:off x="6525428" y="3804248"/>
                        <a:ext cx="4311251" cy="1333141"/>
                      </a:xfrm>
                      <a:prstGeom prst="rect">
                        <a:avLst/>
                      </a:prstGeom>
                    </p:spPr>
                  </p:pic>
                </p:oleObj>
              </mc:Fallback>
            </mc:AlternateContent>
          </a:graphicData>
        </a:graphic>
      </p:graphicFrame>
    </p:spTree>
    <p:extLst>
      <p:ext uri="{BB962C8B-B14F-4D97-AF65-F5344CB8AC3E}">
        <p14:creationId xmlns:p14="http://schemas.microsoft.com/office/powerpoint/2010/main" val="4046414705"/>
      </p:ext>
    </p:extLst>
  </p:cSld>
  <p:clrMapOvr>
    <a:overrideClrMapping bg1="dk1" tx1="lt1" bg2="dk2" tx2="lt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A65AC7D1-EAA9-48F5-B509-60A7F50BF7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1" name="Rectangle 10">
            <a:extLst>
              <a:ext uri="{FF2B5EF4-FFF2-40B4-BE49-F238E27FC236}">
                <a16:creationId xmlns:a16="http://schemas.microsoft.com/office/drawing/2014/main" id="{D6320AF9-619A-4175-865B-5663E1AEF4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 name="Straight Connector 12">
            <a:extLst>
              <a:ext uri="{FF2B5EF4-FFF2-40B4-BE49-F238E27FC236}">
                <a16:creationId xmlns:a16="http://schemas.microsoft.com/office/drawing/2014/main" id="{063B6EC6-D752-4EE7-908B-F8F19E8C7FE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953376" y="0"/>
            <a:ext cx="1219200" cy="685800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5" name="Straight Connector 14">
            <a:extLst>
              <a:ext uri="{FF2B5EF4-FFF2-40B4-BE49-F238E27FC236}">
                <a16:creationId xmlns:a16="http://schemas.microsoft.com/office/drawing/2014/main" id="{EFECD4E8-AD3E-4228-82A2-9461958EA94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2133042" y="3681413"/>
            <a:ext cx="4763558" cy="3176587"/>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17" name="Rectangle 23">
            <a:extLst>
              <a:ext uri="{FF2B5EF4-FFF2-40B4-BE49-F238E27FC236}">
                <a16:creationId xmlns:a16="http://schemas.microsoft.com/office/drawing/2014/main" id="{7E018740-5C2B-4A41-AC1A-7E68D1EC1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24631"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Rectangle 25">
            <a:extLst>
              <a:ext uri="{FF2B5EF4-FFF2-40B4-BE49-F238E27FC236}">
                <a16:creationId xmlns:a16="http://schemas.microsoft.com/office/drawing/2014/main" id="{166F75A4-C475-4941-8EE2-B80A06A2C1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46597"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Isosceles Triangle 20">
            <a:extLst>
              <a:ext uri="{FF2B5EF4-FFF2-40B4-BE49-F238E27FC236}">
                <a16:creationId xmlns:a16="http://schemas.microsoft.com/office/drawing/2014/main" id="{A032553A-72E8-4B0D-8405-FF9771C9AF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5488"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7">
            <a:extLst>
              <a:ext uri="{FF2B5EF4-FFF2-40B4-BE49-F238E27FC236}">
                <a16:creationId xmlns:a16="http://schemas.microsoft.com/office/drawing/2014/main" id="{765800AC-C3B9-498E-87BC-29FAE4C76B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77655"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Isosceles Triangle 24">
            <a:extLst>
              <a:ext uri="{FF2B5EF4-FFF2-40B4-BE49-F238E27FC236}">
                <a16:creationId xmlns:a16="http://schemas.microsoft.com/office/drawing/2014/main" id="{1F9D6ACB-2FF4-49F9-978A-E0D5327FC6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14821"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Freeform: Shape 26">
            <a:extLst>
              <a:ext uri="{FF2B5EF4-FFF2-40B4-BE49-F238E27FC236}">
                <a16:creationId xmlns:a16="http://schemas.microsoft.com/office/drawing/2014/main" id="{142BFA2A-77A0-4F60-A32A-685681C848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82154" y="-8467"/>
            <a:ext cx="7109846" cy="6866467"/>
          </a:xfrm>
          <a:custGeom>
            <a:avLst/>
            <a:gdLst>
              <a:gd name="connsiteX0" fmla="*/ 0 w 7109846"/>
              <a:gd name="connsiteY0" fmla="*/ 0 h 6866467"/>
              <a:gd name="connsiteX1" fmla="*/ 1249825 w 7109846"/>
              <a:gd name="connsiteY1" fmla="*/ 0 h 6866467"/>
              <a:gd name="connsiteX2" fmla="*/ 1249825 w 7109846"/>
              <a:gd name="connsiteY2" fmla="*/ 8467 h 6866467"/>
              <a:gd name="connsiteX3" fmla="*/ 7109846 w 7109846"/>
              <a:gd name="connsiteY3" fmla="*/ 8467 h 6866467"/>
              <a:gd name="connsiteX4" fmla="*/ 7109846 w 7109846"/>
              <a:gd name="connsiteY4" fmla="*/ 6866467 h 6866467"/>
              <a:gd name="connsiteX5" fmla="*/ 1249825 w 7109846"/>
              <a:gd name="connsiteY5" fmla="*/ 6866467 h 6866467"/>
              <a:gd name="connsiteX6" fmla="*/ 1109382 w 7109846"/>
              <a:gd name="connsiteY6" fmla="*/ 6866467 h 6866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09846" h="6866467">
                <a:moveTo>
                  <a:pt x="0" y="0"/>
                </a:moveTo>
                <a:lnTo>
                  <a:pt x="1249825" y="0"/>
                </a:lnTo>
                <a:lnTo>
                  <a:pt x="1249825" y="8467"/>
                </a:lnTo>
                <a:lnTo>
                  <a:pt x="7109846" y="8467"/>
                </a:lnTo>
                <a:lnTo>
                  <a:pt x="7109846" y="6866467"/>
                </a:lnTo>
                <a:lnTo>
                  <a:pt x="1249825" y="6866467"/>
                </a:lnTo>
                <a:lnTo>
                  <a:pt x="1109382" y="6866467"/>
                </a:lnTo>
                <a:close/>
              </a:path>
            </a:pathLst>
          </a:cu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B6781439-CFC8-47EB-89B5-D0264455F56D}"/>
              </a:ext>
            </a:extLst>
          </p:cNvPr>
          <p:cNvSpPr>
            <a:spLocks noGrp="1"/>
          </p:cNvSpPr>
          <p:nvPr>
            <p:ph type="title"/>
          </p:nvPr>
        </p:nvSpPr>
        <p:spPr>
          <a:xfrm>
            <a:off x="536975" y="199238"/>
            <a:ext cx="3843375" cy="5545667"/>
          </a:xfrm>
        </p:spPr>
        <p:txBody>
          <a:bodyPr anchor="ctr">
            <a:normAutofit/>
          </a:bodyPr>
          <a:lstStyle/>
          <a:p>
            <a:r>
              <a:rPr lang="en-US" dirty="0">
                <a:solidFill>
                  <a:schemeClr val="tx1">
                    <a:lumMod val="85000"/>
                    <a:lumOff val="15000"/>
                  </a:schemeClr>
                </a:solidFill>
              </a:rPr>
              <a:t>Budget Challenge for BB</a:t>
            </a:r>
          </a:p>
        </p:txBody>
      </p:sp>
      <p:sp>
        <p:nvSpPr>
          <p:cNvPr id="4" name="Slide Number Placeholder 3">
            <a:extLst>
              <a:ext uri="{FF2B5EF4-FFF2-40B4-BE49-F238E27FC236}">
                <a16:creationId xmlns:a16="http://schemas.microsoft.com/office/drawing/2014/main" id="{E9A6DECF-6586-4D84-9558-CCF473F95706}"/>
              </a:ext>
            </a:extLst>
          </p:cNvPr>
          <p:cNvSpPr>
            <a:spLocks noGrp="1"/>
          </p:cNvSpPr>
          <p:nvPr>
            <p:ph type="sldNum" sz="quarter" idx="12"/>
          </p:nvPr>
        </p:nvSpPr>
        <p:spPr>
          <a:xfrm>
            <a:off x="8590663" y="6041362"/>
            <a:ext cx="683339" cy="365125"/>
          </a:xfrm>
        </p:spPr>
        <p:txBody>
          <a:bodyPr>
            <a:normAutofit/>
          </a:bodyPr>
          <a:lstStyle/>
          <a:p>
            <a:pPr>
              <a:spcAft>
                <a:spcPts val="600"/>
              </a:spcAft>
            </a:pPr>
            <a:fld id="{519954A3-9DFD-4C44-94BA-B95130A3BA1C}" type="slidenum">
              <a:rPr lang="en-US">
                <a:solidFill>
                  <a:srgbClr val="FFFFFF"/>
                </a:solidFill>
              </a:rPr>
              <a:pPr>
                <a:spcAft>
                  <a:spcPts val="600"/>
                </a:spcAft>
              </a:pPr>
              <a:t>8</a:t>
            </a:fld>
            <a:endParaRPr lang="en-US">
              <a:solidFill>
                <a:srgbClr val="FFFFFF"/>
              </a:solidFill>
            </a:endParaRPr>
          </a:p>
        </p:txBody>
      </p:sp>
      <p:sp>
        <p:nvSpPr>
          <p:cNvPr id="3" name="Content Placeholder 2">
            <a:extLst>
              <a:ext uri="{FF2B5EF4-FFF2-40B4-BE49-F238E27FC236}">
                <a16:creationId xmlns:a16="http://schemas.microsoft.com/office/drawing/2014/main" id="{6999D339-A74D-4DB4-89B8-88263290776B}"/>
              </a:ext>
            </a:extLst>
          </p:cNvPr>
          <p:cNvSpPr>
            <a:spLocks noGrp="1"/>
          </p:cNvSpPr>
          <p:nvPr>
            <p:ph idx="1"/>
          </p:nvPr>
        </p:nvSpPr>
        <p:spPr>
          <a:xfrm>
            <a:off x="6116084" y="451513"/>
            <a:ext cx="5511296" cy="5761999"/>
          </a:xfrm>
        </p:spPr>
        <p:txBody>
          <a:bodyPr anchor="ctr">
            <a:normAutofit/>
          </a:bodyPr>
          <a:lstStyle/>
          <a:p>
            <a:pPr marL="0" lvl="0" indent="0">
              <a:buClr>
                <a:srgbClr val="5FCBEF"/>
              </a:buClr>
              <a:buNone/>
            </a:pPr>
            <a:endParaRPr lang="en-US" sz="1700" b="1" dirty="0">
              <a:solidFill>
                <a:srgbClr val="FFFFFF"/>
              </a:solidFill>
            </a:endParaRPr>
          </a:p>
          <a:p>
            <a:pPr marL="0" marR="0" indent="0">
              <a:lnSpc>
                <a:spcPct val="107000"/>
              </a:lnSpc>
              <a:spcBef>
                <a:spcPts val="0"/>
              </a:spcBef>
              <a:spcAft>
                <a:spcPts val="800"/>
              </a:spcAft>
              <a:buNone/>
            </a:pPr>
            <a:endParaRPr lang="en-US" b="1" kern="100" dirty="0">
              <a:ea typeface="Calibri" panose="020F0502020204030204" pitchFamily="34" charset="0"/>
              <a:cs typeface="Times New Roman" panose="02020603050405020304" pitchFamily="18" charset="0"/>
            </a:endParaRPr>
          </a:p>
          <a:p>
            <a:pPr marL="0">
              <a:lnSpc>
                <a:spcPct val="107000"/>
              </a:lnSpc>
              <a:spcBef>
                <a:spcPts val="0"/>
              </a:spcBef>
              <a:spcAft>
                <a:spcPts val="800"/>
              </a:spcAft>
            </a:pPr>
            <a:r>
              <a:rPr lang="en-US" sz="2000" b="1" kern="100" dirty="0">
                <a:effectLst/>
                <a:ea typeface="Calibri" panose="020F0502020204030204" pitchFamily="34" charset="0"/>
                <a:cs typeface="Times New Roman" panose="02020603050405020304" pitchFamily="18" charset="0"/>
              </a:rPr>
              <a:t>As previously mentioned, the Anticipated Surplus or any specific line item on the </a:t>
            </a:r>
            <a:r>
              <a:rPr lang="en-US" sz="2000" b="1" u="sng" kern="100" dirty="0">
                <a:effectLst/>
                <a:ea typeface="Calibri" panose="020F0502020204030204" pitchFamily="34" charset="0"/>
                <a:cs typeface="Times New Roman" panose="02020603050405020304" pitchFamily="18" charset="0"/>
              </a:rPr>
              <a:t>revenue side </a:t>
            </a:r>
            <a:r>
              <a:rPr lang="en-US" sz="2000" b="1" kern="100" dirty="0">
                <a:effectLst/>
                <a:ea typeface="Calibri" panose="020F0502020204030204" pitchFamily="34" charset="0"/>
                <a:cs typeface="Times New Roman" panose="02020603050405020304" pitchFamily="18" charset="0"/>
              </a:rPr>
              <a:t>of the budget would generally be prohibited by law and would be an invitation to even more cutting back in 2024.  It would be safe to say that the </a:t>
            </a:r>
            <a:r>
              <a:rPr lang="en-US" sz="2000" b="1" u="sng" kern="100" dirty="0">
                <a:effectLst/>
                <a:ea typeface="Calibri" panose="020F0502020204030204" pitchFamily="34" charset="0"/>
                <a:cs typeface="Times New Roman" panose="02020603050405020304" pitchFamily="18" charset="0"/>
              </a:rPr>
              <a:t>anticipation of revenues is already aggressive </a:t>
            </a:r>
            <a:r>
              <a:rPr lang="en-US" sz="2400" b="1" u="sng" kern="100" dirty="0">
                <a:effectLst/>
                <a:ea typeface="Calibri" panose="020F0502020204030204" pitchFamily="34" charset="0"/>
                <a:cs typeface="Times New Roman" panose="02020603050405020304" pitchFamily="18" charset="0"/>
              </a:rPr>
              <a:t>and should not, under any circumstances, be any more aggressive.</a:t>
            </a:r>
          </a:p>
          <a:p>
            <a:pPr marL="0">
              <a:lnSpc>
                <a:spcPct val="107000"/>
              </a:lnSpc>
              <a:spcBef>
                <a:spcPts val="0"/>
              </a:spcBef>
              <a:spcAft>
                <a:spcPts val="800"/>
              </a:spcAft>
            </a:pPr>
            <a:endParaRPr lang="en-US" sz="1700" dirty="0">
              <a:solidFill>
                <a:srgbClr val="FFFFFF"/>
              </a:solidFill>
            </a:endParaRPr>
          </a:p>
        </p:txBody>
      </p:sp>
    </p:spTree>
    <p:extLst>
      <p:ext uri="{BB962C8B-B14F-4D97-AF65-F5344CB8AC3E}">
        <p14:creationId xmlns:p14="http://schemas.microsoft.com/office/powerpoint/2010/main" val="1354959088"/>
      </p:ext>
    </p:extLst>
  </p:cSld>
  <p:clrMapOvr>
    <a:overrideClrMapping bg1="dk1" tx1="lt1" bg2="dk2" tx2="lt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A65AC7D1-EAA9-48F5-B509-60A7F50BF7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1" name="Rectangle 10">
            <a:extLst>
              <a:ext uri="{FF2B5EF4-FFF2-40B4-BE49-F238E27FC236}">
                <a16:creationId xmlns:a16="http://schemas.microsoft.com/office/drawing/2014/main" id="{D6320AF9-619A-4175-865B-5663E1AEF4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 name="Straight Connector 12">
            <a:extLst>
              <a:ext uri="{FF2B5EF4-FFF2-40B4-BE49-F238E27FC236}">
                <a16:creationId xmlns:a16="http://schemas.microsoft.com/office/drawing/2014/main" id="{063B6EC6-D752-4EE7-908B-F8F19E8C7FE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953376" y="0"/>
            <a:ext cx="1219200" cy="685800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5" name="Straight Connector 14">
            <a:extLst>
              <a:ext uri="{FF2B5EF4-FFF2-40B4-BE49-F238E27FC236}">
                <a16:creationId xmlns:a16="http://schemas.microsoft.com/office/drawing/2014/main" id="{EFECD4E8-AD3E-4228-82A2-9461958EA94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2133042" y="3681413"/>
            <a:ext cx="4763558" cy="3176587"/>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17" name="Rectangle 23">
            <a:extLst>
              <a:ext uri="{FF2B5EF4-FFF2-40B4-BE49-F238E27FC236}">
                <a16:creationId xmlns:a16="http://schemas.microsoft.com/office/drawing/2014/main" id="{7E018740-5C2B-4A41-AC1A-7E68D1EC1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24631"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Rectangle 25">
            <a:extLst>
              <a:ext uri="{FF2B5EF4-FFF2-40B4-BE49-F238E27FC236}">
                <a16:creationId xmlns:a16="http://schemas.microsoft.com/office/drawing/2014/main" id="{166F75A4-C475-4941-8EE2-B80A06A2C1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46597"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Isosceles Triangle 20">
            <a:extLst>
              <a:ext uri="{FF2B5EF4-FFF2-40B4-BE49-F238E27FC236}">
                <a16:creationId xmlns:a16="http://schemas.microsoft.com/office/drawing/2014/main" id="{A032553A-72E8-4B0D-8405-FF9771C9AF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5488"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7">
            <a:extLst>
              <a:ext uri="{FF2B5EF4-FFF2-40B4-BE49-F238E27FC236}">
                <a16:creationId xmlns:a16="http://schemas.microsoft.com/office/drawing/2014/main" id="{765800AC-C3B9-498E-87BC-29FAE4C76B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77655"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Isosceles Triangle 24">
            <a:extLst>
              <a:ext uri="{FF2B5EF4-FFF2-40B4-BE49-F238E27FC236}">
                <a16:creationId xmlns:a16="http://schemas.microsoft.com/office/drawing/2014/main" id="{1F9D6ACB-2FF4-49F9-978A-E0D5327FC6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14821"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Freeform: Shape 26">
            <a:extLst>
              <a:ext uri="{FF2B5EF4-FFF2-40B4-BE49-F238E27FC236}">
                <a16:creationId xmlns:a16="http://schemas.microsoft.com/office/drawing/2014/main" id="{142BFA2A-77A0-4F60-A32A-685681C848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82154" y="-8467"/>
            <a:ext cx="7109846" cy="6866467"/>
          </a:xfrm>
          <a:custGeom>
            <a:avLst/>
            <a:gdLst>
              <a:gd name="connsiteX0" fmla="*/ 0 w 7109846"/>
              <a:gd name="connsiteY0" fmla="*/ 0 h 6866467"/>
              <a:gd name="connsiteX1" fmla="*/ 1249825 w 7109846"/>
              <a:gd name="connsiteY1" fmla="*/ 0 h 6866467"/>
              <a:gd name="connsiteX2" fmla="*/ 1249825 w 7109846"/>
              <a:gd name="connsiteY2" fmla="*/ 8467 h 6866467"/>
              <a:gd name="connsiteX3" fmla="*/ 7109846 w 7109846"/>
              <a:gd name="connsiteY3" fmla="*/ 8467 h 6866467"/>
              <a:gd name="connsiteX4" fmla="*/ 7109846 w 7109846"/>
              <a:gd name="connsiteY4" fmla="*/ 6866467 h 6866467"/>
              <a:gd name="connsiteX5" fmla="*/ 1249825 w 7109846"/>
              <a:gd name="connsiteY5" fmla="*/ 6866467 h 6866467"/>
              <a:gd name="connsiteX6" fmla="*/ 1109382 w 7109846"/>
              <a:gd name="connsiteY6" fmla="*/ 6866467 h 6866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09846" h="6866467">
                <a:moveTo>
                  <a:pt x="0" y="0"/>
                </a:moveTo>
                <a:lnTo>
                  <a:pt x="1249825" y="0"/>
                </a:lnTo>
                <a:lnTo>
                  <a:pt x="1249825" y="8467"/>
                </a:lnTo>
                <a:lnTo>
                  <a:pt x="7109846" y="8467"/>
                </a:lnTo>
                <a:lnTo>
                  <a:pt x="7109846" y="6866467"/>
                </a:lnTo>
                <a:lnTo>
                  <a:pt x="1249825" y="6866467"/>
                </a:lnTo>
                <a:lnTo>
                  <a:pt x="1109382" y="6866467"/>
                </a:lnTo>
                <a:close/>
              </a:path>
            </a:pathLst>
          </a:cu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B6781439-CFC8-47EB-89B5-D0264455F56D}"/>
              </a:ext>
            </a:extLst>
          </p:cNvPr>
          <p:cNvSpPr>
            <a:spLocks noGrp="1"/>
          </p:cNvSpPr>
          <p:nvPr>
            <p:ph type="title"/>
          </p:nvPr>
        </p:nvSpPr>
        <p:spPr>
          <a:xfrm>
            <a:off x="536975" y="199238"/>
            <a:ext cx="3843375" cy="5545667"/>
          </a:xfrm>
        </p:spPr>
        <p:txBody>
          <a:bodyPr anchor="ctr">
            <a:normAutofit/>
          </a:bodyPr>
          <a:lstStyle/>
          <a:p>
            <a:r>
              <a:rPr lang="en-US" dirty="0">
                <a:solidFill>
                  <a:schemeClr val="tx1">
                    <a:lumMod val="85000"/>
                    <a:lumOff val="15000"/>
                  </a:schemeClr>
                </a:solidFill>
              </a:rPr>
              <a:t>Budget:</a:t>
            </a:r>
            <a:br>
              <a:rPr lang="en-US" dirty="0">
                <a:solidFill>
                  <a:schemeClr val="tx1">
                    <a:lumMod val="85000"/>
                    <a:lumOff val="15000"/>
                  </a:schemeClr>
                </a:solidFill>
              </a:rPr>
            </a:br>
            <a:r>
              <a:rPr lang="en-US" u="sng" dirty="0">
                <a:solidFill>
                  <a:schemeClr val="tx1">
                    <a:lumMod val="85000"/>
                    <a:lumOff val="15000"/>
                  </a:schemeClr>
                </a:solidFill>
              </a:rPr>
              <a:t>Prudent</a:t>
            </a:r>
            <a:br>
              <a:rPr lang="en-US" u="sng" dirty="0">
                <a:solidFill>
                  <a:schemeClr val="tx1">
                    <a:lumMod val="85000"/>
                    <a:lumOff val="15000"/>
                  </a:schemeClr>
                </a:solidFill>
              </a:rPr>
            </a:br>
            <a:r>
              <a:rPr lang="en-US" u="sng" dirty="0">
                <a:solidFill>
                  <a:schemeClr val="tx1">
                    <a:lumMod val="85000"/>
                    <a:lumOff val="15000"/>
                  </a:schemeClr>
                </a:solidFill>
              </a:rPr>
              <a:t>Practical</a:t>
            </a:r>
            <a:br>
              <a:rPr lang="en-US" u="sng" dirty="0">
                <a:solidFill>
                  <a:schemeClr val="tx1">
                    <a:lumMod val="85000"/>
                    <a:lumOff val="15000"/>
                  </a:schemeClr>
                </a:solidFill>
              </a:rPr>
            </a:br>
            <a:r>
              <a:rPr lang="en-US" u="sng" dirty="0">
                <a:solidFill>
                  <a:schemeClr val="tx1">
                    <a:lumMod val="85000"/>
                    <a:lumOff val="15000"/>
                  </a:schemeClr>
                </a:solidFill>
              </a:rPr>
              <a:t>Manageable</a:t>
            </a:r>
          </a:p>
        </p:txBody>
      </p:sp>
      <p:sp>
        <p:nvSpPr>
          <p:cNvPr id="4" name="Slide Number Placeholder 3">
            <a:extLst>
              <a:ext uri="{FF2B5EF4-FFF2-40B4-BE49-F238E27FC236}">
                <a16:creationId xmlns:a16="http://schemas.microsoft.com/office/drawing/2014/main" id="{E9A6DECF-6586-4D84-9558-CCF473F95706}"/>
              </a:ext>
            </a:extLst>
          </p:cNvPr>
          <p:cNvSpPr>
            <a:spLocks noGrp="1"/>
          </p:cNvSpPr>
          <p:nvPr>
            <p:ph type="sldNum" sz="quarter" idx="12"/>
          </p:nvPr>
        </p:nvSpPr>
        <p:spPr>
          <a:xfrm>
            <a:off x="8590663" y="6041362"/>
            <a:ext cx="683339" cy="365125"/>
          </a:xfrm>
        </p:spPr>
        <p:txBody>
          <a:bodyPr>
            <a:normAutofit/>
          </a:bodyPr>
          <a:lstStyle/>
          <a:p>
            <a:pPr>
              <a:spcAft>
                <a:spcPts val="600"/>
              </a:spcAft>
            </a:pPr>
            <a:fld id="{519954A3-9DFD-4C44-94BA-B95130A3BA1C}" type="slidenum">
              <a:rPr lang="en-US">
                <a:solidFill>
                  <a:srgbClr val="FFFFFF"/>
                </a:solidFill>
              </a:rPr>
              <a:pPr>
                <a:spcAft>
                  <a:spcPts val="600"/>
                </a:spcAft>
              </a:pPr>
              <a:t>9</a:t>
            </a:fld>
            <a:endParaRPr lang="en-US">
              <a:solidFill>
                <a:srgbClr val="FFFFFF"/>
              </a:solidFill>
            </a:endParaRPr>
          </a:p>
        </p:txBody>
      </p:sp>
      <p:sp>
        <p:nvSpPr>
          <p:cNvPr id="3" name="Content Placeholder 2">
            <a:extLst>
              <a:ext uri="{FF2B5EF4-FFF2-40B4-BE49-F238E27FC236}">
                <a16:creationId xmlns:a16="http://schemas.microsoft.com/office/drawing/2014/main" id="{6999D339-A74D-4DB4-89B8-88263290776B}"/>
              </a:ext>
            </a:extLst>
          </p:cNvPr>
          <p:cNvSpPr>
            <a:spLocks noGrp="1"/>
          </p:cNvSpPr>
          <p:nvPr>
            <p:ph idx="1"/>
          </p:nvPr>
        </p:nvSpPr>
        <p:spPr>
          <a:xfrm>
            <a:off x="6116084" y="451513"/>
            <a:ext cx="5511296" cy="5761999"/>
          </a:xfrm>
        </p:spPr>
        <p:txBody>
          <a:bodyPr anchor="ctr">
            <a:normAutofit fontScale="92500" lnSpcReduction="10000"/>
          </a:bodyPr>
          <a:lstStyle/>
          <a:p>
            <a:pPr marL="0" lvl="0" indent="0">
              <a:buClr>
                <a:srgbClr val="5FCBEF"/>
              </a:buClr>
              <a:buNone/>
            </a:pPr>
            <a:endParaRPr lang="en-US" sz="1700" b="1" dirty="0">
              <a:solidFill>
                <a:srgbClr val="FFFFFF"/>
              </a:solidFill>
            </a:endParaRPr>
          </a:p>
          <a:p>
            <a:pPr marL="0" marR="0" indent="0">
              <a:lnSpc>
                <a:spcPct val="107000"/>
              </a:lnSpc>
              <a:spcBef>
                <a:spcPts val="0"/>
              </a:spcBef>
              <a:spcAft>
                <a:spcPts val="800"/>
              </a:spcAft>
              <a:buNone/>
            </a:pPr>
            <a:endParaRPr lang="en-US" b="1" kern="100" dirty="0">
              <a:ea typeface="Calibri" panose="020F0502020204030204" pitchFamily="34" charset="0"/>
              <a:cs typeface="Times New Roman" panose="02020603050405020304" pitchFamily="18" charset="0"/>
            </a:endParaRPr>
          </a:p>
          <a:p>
            <a:pPr marL="0">
              <a:lnSpc>
                <a:spcPct val="107000"/>
              </a:lnSpc>
              <a:spcBef>
                <a:spcPts val="0"/>
              </a:spcBef>
              <a:spcAft>
                <a:spcPts val="800"/>
              </a:spcAft>
            </a:pPr>
            <a:r>
              <a:rPr lang="en-US" sz="2200" b="1" kern="100" dirty="0">
                <a:effectLst/>
                <a:latin typeface="+mj-lt"/>
                <a:ea typeface="Calibri" panose="020F0502020204030204" pitchFamily="34" charset="0"/>
                <a:cs typeface="Times New Roman" panose="02020603050405020304" pitchFamily="18" charset="0"/>
              </a:rPr>
              <a:t>This budget, which had required </a:t>
            </a:r>
            <a:r>
              <a:rPr lang="en-US" sz="2200" b="1" u="sng" kern="100" dirty="0">
                <a:effectLst/>
                <a:latin typeface="+mj-lt"/>
                <a:ea typeface="Calibri" panose="020F0502020204030204" pitchFamily="34" charset="0"/>
                <a:cs typeface="Times New Roman" panose="02020603050405020304" pitchFamily="18" charset="0"/>
              </a:rPr>
              <a:t>an estimated tax levy increase of nearly 20%-</a:t>
            </a:r>
            <a:r>
              <a:rPr lang="en-US" sz="2200" b="1" kern="100" dirty="0">
                <a:effectLst/>
                <a:latin typeface="+mj-lt"/>
                <a:ea typeface="Calibri" panose="020F0502020204030204" pitchFamily="34" charset="0"/>
                <a:cs typeface="Times New Roman" panose="02020603050405020304" pitchFamily="18" charset="0"/>
              </a:rPr>
              <a:t>  has now been brought down to a true tax levy increase of </a:t>
            </a:r>
            <a:r>
              <a:rPr lang="en-US" sz="2200" b="1" u="sng" kern="100" dirty="0">
                <a:effectLst/>
                <a:latin typeface="+mj-lt"/>
                <a:ea typeface="Calibri" panose="020F0502020204030204" pitchFamily="34" charset="0"/>
                <a:cs typeface="Times New Roman" panose="02020603050405020304" pitchFamily="18" charset="0"/>
              </a:rPr>
              <a:t>5.3%.</a:t>
            </a:r>
            <a:r>
              <a:rPr lang="en-US" sz="2200" b="1" kern="100" dirty="0">
                <a:effectLst/>
                <a:latin typeface="+mj-lt"/>
                <a:ea typeface="Calibri" panose="020F0502020204030204" pitchFamily="34" charset="0"/>
                <a:cs typeface="Times New Roman" panose="02020603050405020304" pitchFamily="18" charset="0"/>
              </a:rPr>
              <a:t>  </a:t>
            </a:r>
          </a:p>
          <a:p>
            <a:pPr marL="0">
              <a:lnSpc>
                <a:spcPct val="107000"/>
              </a:lnSpc>
              <a:spcBef>
                <a:spcPts val="0"/>
              </a:spcBef>
              <a:spcAft>
                <a:spcPts val="800"/>
              </a:spcAft>
            </a:pPr>
            <a:r>
              <a:rPr lang="en-US" sz="2200" b="1" kern="100" dirty="0">
                <a:effectLst/>
                <a:latin typeface="+mj-lt"/>
                <a:ea typeface="Calibri" panose="020F0502020204030204" pitchFamily="34" charset="0"/>
                <a:cs typeface="Times New Roman" panose="02020603050405020304" pitchFamily="18" charset="0"/>
              </a:rPr>
              <a:t>Recognize this is occurring in the context of an economy that has witnessed an inflation rate of more than that amount.  This budget is both </a:t>
            </a:r>
            <a:r>
              <a:rPr lang="en-US" sz="2200" b="1" u="sng" kern="100" dirty="0">
                <a:effectLst/>
                <a:latin typeface="+mj-lt"/>
                <a:ea typeface="Calibri" panose="020F0502020204030204" pitchFamily="34" charset="0"/>
                <a:cs typeface="Times New Roman" panose="02020603050405020304" pitchFamily="18" charset="0"/>
              </a:rPr>
              <a:t>prudent, practical, and manageable. </a:t>
            </a:r>
          </a:p>
          <a:p>
            <a:pPr marL="0">
              <a:lnSpc>
                <a:spcPct val="107000"/>
              </a:lnSpc>
              <a:spcBef>
                <a:spcPts val="0"/>
              </a:spcBef>
              <a:spcAft>
                <a:spcPts val="800"/>
              </a:spcAft>
            </a:pPr>
            <a:r>
              <a:rPr lang="en-US" sz="2200" b="1" kern="100" dirty="0">
                <a:effectLst/>
                <a:latin typeface="+mj-lt"/>
                <a:ea typeface="Calibri" panose="020F0502020204030204" pitchFamily="34" charset="0"/>
                <a:cs typeface="Times New Roman" panose="02020603050405020304" pitchFamily="18" charset="0"/>
              </a:rPr>
              <a:t>It (budget) retains the ability to </a:t>
            </a:r>
            <a:r>
              <a:rPr lang="en-US" sz="2200" b="1" u="sng" kern="100" dirty="0">
                <a:effectLst/>
                <a:latin typeface="+mj-lt"/>
                <a:ea typeface="Calibri" panose="020F0502020204030204" pitchFamily="34" charset="0"/>
                <a:cs typeface="Times New Roman" panose="02020603050405020304" pitchFamily="18" charset="0"/>
              </a:rPr>
              <a:t>continue providing the level of services</a:t>
            </a:r>
            <a:r>
              <a:rPr lang="en-US" sz="2200" b="1" kern="100" dirty="0">
                <a:effectLst/>
                <a:latin typeface="+mj-lt"/>
                <a:ea typeface="Calibri" panose="020F0502020204030204" pitchFamily="34" charset="0"/>
                <a:cs typeface="Times New Roman" panose="02020603050405020304" pitchFamily="18" charset="0"/>
              </a:rPr>
              <a:t> to which residents and visitors have become accustomed.  Any further reductions will necessitate </a:t>
            </a:r>
            <a:r>
              <a:rPr lang="en-US" sz="2200" b="1" u="sng" kern="100" dirty="0">
                <a:effectLst/>
                <a:latin typeface="+mj-lt"/>
                <a:ea typeface="Calibri" panose="020F0502020204030204" pitchFamily="34" charset="0"/>
                <a:cs typeface="Times New Roman" panose="02020603050405020304" pitchFamily="18" charset="0"/>
              </a:rPr>
              <a:t>reductions in services </a:t>
            </a:r>
            <a:r>
              <a:rPr lang="en-US" sz="2200" b="1" kern="100" dirty="0">
                <a:effectLst/>
                <a:latin typeface="+mj-lt"/>
                <a:ea typeface="Calibri" panose="020F0502020204030204" pitchFamily="34" charset="0"/>
                <a:cs typeface="Times New Roman" panose="02020603050405020304" pitchFamily="18" charset="0"/>
              </a:rPr>
              <a:t>to the Bradley Beach community.</a:t>
            </a:r>
          </a:p>
          <a:p>
            <a:pPr marL="0">
              <a:lnSpc>
                <a:spcPct val="107000"/>
              </a:lnSpc>
              <a:spcBef>
                <a:spcPts val="0"/>
              </a:spcBef>
              <a:spcAft>
                <a:spcPts val="800"/>
              </a:spcAft>
            </a:pPr>
            <a:endParaRPr lang="en-US" sz="1700" dirty="0">
              <a:solidFill>
                <a:srgbClr val="FFFFFF"/>
              </a:solidFill>
            </a:endParaRPr>
          </a:p>
        </p:txBody>
      </p:sp>
    </p:spTree>
    <p:extLst>
      <p:ext uri="{BB962C8B-B14F-4D97-AF65-F5344CB8AC3E}">
        <p14:creationId xmlns:p14="http://schemas.microsoft.com/office/powerpoint/2010/main" val="2374128471"/>
      </p:ext>
    </p:extLst>
  </p:cSld>
  <p:clrMapOvr>
    <a:overrideClrMapping bg1="dk1" tx1="lt1" bg2="dk2" tx2="lt2" accent1="accent1" accent2="accent2" accent3="accent3" accent4="accent4" accent5="accent5" accent6="accent6" hlink="hlink" folHlink="folHlink"/>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bebe2f16-1b81-4281-9d79-7f180b62a604" xsi:nil="true"/>
    <lcf76f155ced4ddcb4097134ff3c332f xmlns="6c9d312d-33f5-4985-b84e-8f516ab19615">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9A60EE7F8ACFE740B9B7B392BC22BAF6" ma:contentTypeVersion="15" ma:contentTypeDescription="Create a new document." ma:contentTypeScope="" ma:versionID="7add108698b42f88d61bc1fb4d5d31f0">
  <xsd:schema xmlns:xsd="http://www.w3.org/2001/XMLSchema" xmlns:xs="http://www.w3.org/2001/XMLSchema" xmlns:p="http://schemas.microsoft.com/office/2006/metadata/properties" xmlns:ns2="6c9d312d-33f5-4985-b84e-8f516ab19615" xmlns:ns3="bebe2f16-1b81-4281-9d79-7f180b62a604" targetNamespace="http://schemas.microsoft.com/office/2006/metadata/properties" ma:root="true" ma:fieldsID="1d6c6f4bd2552a9ca7549505e3dcb6cb" ns2:_="" ns3:_="">
    <xsd:import namespace="6c9d312d-33f5-4985-b84e-8f516ab19615"/>
    <xsd:import namespace="bebe2f16-1b81-4281-9d79-7f180b62a604"/>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DateTaken" minOccurs="0"/>
                <xsd:element ref="ns2:MediaServiceLocation"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c9d312d-33f5-4985-b84e-8f516ab1961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0ec054b1-7eb3-4418-b9cf-5c39f6e7fe42"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bebe2f16-1b81-4281-9d79-7f180b62a604"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1767548c-db08-42eb-aaa2-6f2e753b5fd3}" ma:internalName="TaxCatchAll" ma:showField="CatchAllData" ma:web="bebe2f16-1b81-4281-9d79-7f180b62a60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4846FE3-7215-45C1-89B8-BBC4A9F8034B}">
  <ds:schemaRefs>
    <ds:schemaRef ds:uri="http://schemas.microsoft.com/office/2006/metadata/properties"/>
    <ds:schemaRef ds:uri="http://schemas.microsoft.com/office/infopath/2007/PartnerControls"/>
    <ds:schemaRef ds:uri="bebe2f16-1b81-4281-9d79-7f180b62a604"/>
    <ds:schemaRef ds:uri="6c9d312d-33f5-4985-b84e-8f516ab19615"/>
  </ds:schemaRefs>
</ds:datastoreItem>
</file>

<file path=customXml/itemProps2.xml><?xml version="1.0" encoding="utf-8"?>
<ds:datastoreItem xmlns:ds="http://schemas.openxmlformats.org/officeDocument/2006/customXml" ds:itemID="{537E85BF-0F61-45A1-900C-EC2FB2B2780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c9d312d-33f5-4985-b84e-8f516ab19615"/>
    <ds:schemaRef ds:uri="bebe2f16-1b81-4281-9d79-7f180b62a60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9DE42A0-12D3-4842-86E4-A5DAD4D6E32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979</TotalTime>
  <Words>1141</Words>
  <Application>Microsoft Office PowerPoint</Application>
  <PresentationFormat>Widescreen</PresentationFormat>
  <Paragraphs>169</Paragraphs>
  <Slides>13</Slides>
  <Notes>1</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1</vt:i4>
      </vt:variant>
      <vt:variant>
        <vt:lpstr>Slide Titles</vt:lpstr>
      </vt:variant>
      <vt:variant>
        <vt:i4>13</vt:i4>
      </vt:variant>
    </vt:vector>
  </HeadingPairs>
  <TitlesOfParts>
    <vt:vector size="22" baseType="lpstr">
      <vt:lpstr>Arial</vt:lpstr>
      <vt:lpstr>Calibri</vt:lpstr>
      <vt:lpstr>Courier New</vt:lpstr>
      <vt:lpstr>Symbol</vt:lpstr>
      <vt:lpstr>Times New Roman</vt:lpstr>
      <vt:lpstr>Trebuchet MS</vt:lpstr>
      <vt:lpstr>Wingdings 3</vt:lpstr>
      <vt:lpstr>Facet</vt:lpstr>
      <vt:lpstr>Worksheet</vt:lpstr>
      <vt:lpstr>Borough of Bradley Beach</vt:lpstr>
      <vt:lpstr>2023 Budget- Borough of Bradley Beach</vt:lpstr>
      <vt:lpstr>Budget Challenges for BB</vt:lpstr>
      <vt:lpstr>Budget Challenges for BB  Greg- take it away…….</vt:lpstr>
      <vt:lpstr>Budget Challenges for BB</vt:lpstr>
      <vt:lpstr>Budget Actions taken:</vt:lpstr>
      <vt:lpstr>Meeting the Budget Challenge</vt:lpstr>
      <vt:lpstr>Budget Challenge for BB</vt:lpstr>
      <vt:lpstr>Budget: Prudent Practical Manageable</vt:lpstr>
      <vt:lpstr>SERVICES PROVIDED TO OUR RESIDENTS:</vt:lpstr>
      <vt:lpstr>ESTIMATED 2023 TAX LEVIES: How your tax money is distributed</vt:lpstr>
      <vt:lpstr>Budget In closing:</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TOWNSHIP OF BRADLEY BEACH</dc:title>
  <dc:creator>Liza Viana</dc:creator>
  <cp:lastModifiedBy>License Administrator</cp:lastModifiedBy>
  <cp:revision>102</cp:revision>
  <cp:lastPrinted>2022-04-26T21:06:42Z</cp:lastPrinted>
  <dcterms:created xsi:type="dcterms:W3CDTF">2020-06-23T14:38:26Z</dcterms:created>
  <dcterms:modified xsi:type="dcterms:W3CDTF">2023-04-25T12:53:13Z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0x0101009A60EE7F8ACFE740B9B7B392BC22BAF6</vt:lpwstr>
  </property>
</Properties>
</file>